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24" r:id="rId5"/>
  </p:sldMasterIdLst>
  <p:notesMasterIdLst>
    <p:notesMasterId r:id="rId42"/>
  </p:notesMasterIdLst>
  <p:sldIdLst>
    <p:sldId id="663" r:id="rId6"/>
    <p:sldId id="462" r:id="rId7"/>
    <p:sldId id="586" r:id="rId8"/>
    <p:sldId id="587" r:id="rId9"/>
    <p:sldId id="588" r:id="rId10"/>
    <p:sldId id="589" r:id="rId11"/>
    <p:sldId id="664" r:id="rId12"/>
    <p:sldId id="610" r:id="rId13"/>
    <p:sldId id="665" r:id="rId14"/>
    <p:sldId id="894" r:id="rId15"/>
    <p:sldId id="524" r:id="rId16"/>
    <p:sldId id="525" r:id="rId17"/>
    <p:sldId id="758" r:id="rId18"/>
    <p:sldId id="847" r:id="rId19"/>
    <p:sldId id="526" r:id="rId20"/>
    <p:sldId id="861" r:id="rId21"/>
    <p:sldId id="628" r:id="rId22"/>
    <p:sldId id="527" r:id="rId23"/>
    <p:sldId id="528" r:id="rId24"/>
    <p:sldId id="854" r:id="rId25"/>
    <p:sldId id="855" r:id="rId26"/>
    <p:sldId id="853" r:id="rId27"/>
    <p:sldId id="529" r:id="rId28"/>
    <p:sldId id="562" r:id="rId29"/>
    <p:sldId id="563" r:id="rId30"/>
    <p:sldId id="629" r:id="rId31"/>
    <p:sldId id="535" r:id="rId32"/>
    <p:sldId id="532" r:id="rId33"/>
    <p:sldId id="577" r:id="rId34"/>
    <p:sldId id="631" r:id="rId35"/>
    <p:sldId id="667" r:id="rId36"/>
    <p:sldId id="668" r:id="rId37"/>
    <p:sldId id="669" r:id="rId38"/>
    <p:sldId id="895" r:id="rId39"/>
    <p:sldId id="656" r:id="rId40"/>
    <p:sldId id="445" r:id="rId41"/>
  </p:sldIdLst>
  <p:sldSz cx="9144000" cy="6858000" type="screen4x3"/>
  <p:notesSz cx="6400800" cy="8686800"/>
  <p:custDataLst>
    <p:tags r:id="rId4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552" userDrawn="1">
          <p15:clr>
            <a:srgbClr val="A4A3A4"/>
          </p15:clr>
        </p15:guide>
        <p15:guide id="3" orient="horz" pos="432" userDrawn="1">
          <p15:clr>
            <a:srgbClr val="A4A3A4"/>
          </p15:clr>
        </p15:guide>
      </p15:sldGuideLst>
    </p:ext>
    <p:ext uri="{2D200454-40CA-4A62-9FC3-DE9A4176ACB9}">
      <p15:notesGuideLst xmlns:p15="http://schemas.microsoft.com/office/powerpoint/2012/main">
        <p15:guide id="1" orient="horz" pos="2736" userDrawn="1">
          <p15:clr>
            <a:srgbClr val="A4A3A4"/>
          </p15:clr>
        </p15:guide>
        <p15:guide id="2" pos="201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lliet" initials="" lastIdx="27" clrIdx="0"/>
  <p:cmAuthor id="1" name="Diana Bradbery" initials="DB" lastIdx="42" clrIdx="1">
    <p:extLst>
      <p:ext uri="{19B8F6BF-5375-455C-9EA6-DF929625EA0E}">
        <p15:presenceInfo xmlns:p15="http://schemas.microsoft.com/office/powerpoint/2012/main" userId="Diana Bradbery" providerId="None"/>
      </p:ext>
    </p:extLst>
  </p:cmAuthor>
  <p:cmAuthor id="2" name="Diana Dare" initials="DD" lastIdx="20" clrIdx="2">
    <p:extLst>
      <p:ext uri="{19B8F6BF-5375-455C-9EA6-DF929625EA0E}">
        <p15:presenceInfo xmlns:p15="http://schemas.microsoft.com/office/powerpoint/2012/main" userId="08274d67e5adc1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21B"/>
    <a:srgbClr val="FF9900"/>
    <a:srgbClr val="FFCC00"/>
    <a:srgbClr val="DC70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6370" autoAdjust="0"/>
  </p:normalViewPr>
  <p:slideViewPr>
    <p:cSldViewPr snapToGrid="0">
      <p:cViewPr varScale="1">
        <p:scale>
          <a:sx n="105" d="100"/>
          <a:sy n="105" d="100"/>
        </p:scale>
        <p:origin x="1752" y="114"/>
      </p:cViewPr>
      <p:guideLst>
        <p:guide pos="552"/>
        <p:guide orient="horz" pos="432"/>
      </p:guideLst>
    </p:cSldViewPr>
  </p:slideViewPr>
  <p:notesTextViewPr>
    <p:cViewPr>
      <p:scale>
        <a:sx n="100" d="100"/>
        <a:sy n="100" d="100"/>
      </p:scale>
      <p:origin x="0" y="0"/>
    </p:cViewPr>
  </p:notesTextViewPr>
  <p:notesViewPr>
    <p:cSldViewPr snapToGrid="0">
      <p:cViewPr varScale="1">
        <p:scale>
          <a:sx n="83" d="100"/>
          <a:sy n="83" d="100"/>
        </p:scale>
        <p:origin x="3774" y="96"/>
      </p:cViewPr>
      <p:guideLst>
        <p:guide orient="horz" pos="2736"/>
        <p:guide pos="201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gs" Target="tags/tag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2773680" cy="434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195" tIns="43097" rIns="86195" bIns="43097" numCol="1" anchor="t" anchorCtr="0" compatLnSpc="1">
            <a:prstTxWarp prst="textNoShape">
              <a:avLst/>
            </a:prstTxWarp>
          </a:bodyPr>
          <a:lstStyle>
            <a:lvl1pPr>
              <a:defRPr sz="1100"/>
            </a:lvl1pPr>
          </a:lstStyle>
          <a:p>
            <a:endParaRPr lang="en-US"/>
          </a:p>
        </p:txBody>
      </p:sp>
      <p:sp>
        <p:nvSpPr>
          <p:cNvPr id="6147" name="Rectangle 3"/>
          <p:cNvSpPr>
            <a:spLocks noGrp="1" noChangeArrowheads="1"/>
          </p:cNvSpPr>
          <p:nvPr>
            <p:ph type="dt" idx="1"/>
          </p:nvPr>
        </p:nvSpPr>
        <p:spPr bwMode="auto">
          <a:xfrm>
            <a:off x="3625640" y="0"/>
            <a:ext cx="2773680" cy="434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195" tIns="43097" rIns="86195" bIns="43097" numCol="1" anchor="t" anchorCtr="0" compatLnSpc="1">
            <a:prstTxWarp prst="textNoShape">
              <a:avLst/>
            </a:prstTxWarp>
          </a:bodyPr>
          <a:lstStyle>
            <a:lvl1pPr algn="r">
              <a:defRPr sz="1100"/>
            </a:lvl1pPr>
          </a:lstStyle>
          <a:p>
            <a:endParaRPr lang="en-US"/>
          </a:p>
        </p:txBody>
      </p:sp>
      <p:sp>
        <p:nvSpPr>
          <p:cNvPr id="6148" name="Rectangle 4"/>
          <p:cNvSpPr>
            <a:spLocks noGrp="1" noRot="1" noChangeAspect="1" noChangeArrowheads="1" noTextEdit="1"/>
          </p:cNvSpPr>
          <p:nvPr>
            <p:ph type="sldImg" idx="2"/>
          </p:nvPr>
        </p:nvSpPr>
        <p:spPr bwMode="auto">
          <a:xfrm>
            <a:off x="1028700" y="650875"/>
            <a:ext cx="4343400" cy="32575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40081" y="4126231"/>
            <a:ext cx="5120640" cy="390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195" tIns="43097" rIns="86195" bIns="4309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1" y="8250953"/>
            <a:ext cx="2773680" cy="434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195" tIns="43097" rIns="86195" bIns="43097" numCol="1" anchor="b" anchorCtr="0" compatLnSpc="1">
            <a:prstTxWarp prst="textNoShape">
              <a:avLst/>
            </a:prstTxWarp>
          </a:bodyPr>
          <a:lstStyle>
            <a:lvl1pPr>
              <a:defRPr sz="1100"/>
            </a:lvl1pPr>
          </a:lstStyle>
          <a:p>
            <a:endParaRPr lang="en-US"/>
          </a:p>
        </p:txBody>
      </p:sp>
      <p:sp>
        <p:nvSpPr>
          <p:cNvPr id="6151" name="Rectangle 7"/>
          <p:cNvSpPr>
            <a:spLocks noGrp="1" noChangeArrowheads="1"/>
          </p:cNvSpPr>
          <p:nvPr>
            <p:ph type="sldNum" sz="quarter" idx="5"/>
          </p:nvPr>
        </p:nvSpPr>
        <p:spPr bwMode="auto">
          <a:xfrm>
            <a:off x="3625640" y="8250953"/>
            <a:ext cx="2773680" cy="434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6195" tIns="43097" rIns="86195" bIns="43097" numCol="1" anchor="b" anchorCtr="0" compatLnSpc="1">
            <a:prstTxWarp prst="textNoShape">
              <a:avLst/>
            </a:prstTxWarp>
          </a:bodyPr>
          <a:lstStyle>
            <a:lvl1pPr algn="r">
              <a:defRPr sz="1100"/>
            </a:lvl1pPr>
          </a:lstStyle>
          <a:p>
            <a:fld id="{02EBEDA2-AD55-480B-B6C5-A9A35FFC63D4}" type="slidenum">
              <a:rPr lang="en-US"/>
              <a:pPr/>
              <a:t>‹#›</a:t>
            </a:fld>
            <a:endParaRPr lang="en-US"/>
          </a:p>
        </p:txBody>
      </p:sp>
    </p:spTree>
    <p:extLst>
      <p:ext uri="{BB962C8B-B14F-4D97-AF65-F5344CB8AC3E}">
        <p14:creationId xmlns:p14="http://schemas.microsoft.com/office/powerpoint/2010/main" val="26447587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E07F92-A4B5-4A80-A33D-F6E92DA53EA4}" type="slidenum">
              <a:rPr lang="en-US"/>
              <a:pPr/>
              <a:t>1</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xfrm>
            <a:off x="640081" y="4126232"/>
            <a:ext cx="5120640" cy="4198620"/>
          </a:xfrm>
        </p:spPr>
        <p:txBody>
          <a:bodyPr/>
          <a:lstStyle/>
          <a:p>
            <a:pPr marL="112232" indent="-112232"/>
            <a:r>
              <a:rPr lang="en-US" b="1"/>
              <a:t>Before you begin:</a:t>
            </a:r>
            <a:r>
              <a:rPr lang="en-US"/>
              <a:t> </a:t>
            </a:r>
          </a:p>
          <a:p>
            <a:pPr marL="112232" indent="-112232"/>
            <a:r>
              <a:rPr lang="en-US"/>
              <a:t>This course assumes that students have some familiarity with PowerPoint. If they haven’t created a PowerPoint presentation before, it’s recommended that they start with the PowerPoint training presentation titled, “Create your first presentation.”</a:t>
            </a:r>
          </a:p>
          <a:p>
            <a:pPr marL="112232" indent="-112232"/>
            <a:r>
              <a:rPr lang="en-US"/>
              <a:t>[</a:t>
            </a:r>
            <a:r>
              <a:rPr lang="en-US" b="1"/>
              <a:t>Notes to trainer</a:t>
            </a:r>
            <a:r>
              <a:rPr lang="en-US"/>
              <a:t>: </a:t>
            </a:r>
          </a:p>
          <a:p>
            <a:pPr marL="112232" indent="-112232">
              <a:buFontTx/>
              <a:buChar char="•"/>
            </a:pPr>
            <a:r>
              <a:rPr lang="en-US"/>
              <a:t>For detailed help in customizing this template, see the very last slide. Also, look for additional lesson text in the notes pane of some slides.</a:t>
            </a:r>
          </a:p>
          <a:p>
            <a:pPr marL="112232" indent="-112232">
              <a:buFontTx/>
              <a:buChar char="•"/>
            </a:pPr>
            <a:r>
              <a:rPr lang="en-US" b="1"/>
              <a:t>Adobe Flash animations</a:t>
            </a:r>
            <a:r>
              <a:rPr lang="en-US"/>
              <a:t>: This template contains Flash animations. These will play in PowerPoint 2000 and later. However: If you want to save this template in PowerPoint 2007, save it in the earlier PowerPoint file format: </a:t>
            </a:r>
            <a:r>
              <a:rPr lang="en-US" b="1"/>
              <a:t>PowerPoint 97-2003 Presentation (*.ppt) </a:t>
            </a:r>
            <a:r>
              <a:rPr lang="en-US"/>
              <a:t>or </a:t>
            </a:r>
            <a:r>
              <a:rPr lang="en-US" b="1"/>
              <a:t>PowerPoint 97-2003 Template (*.pot)</a:t>
            </a:r>
            <a:r>
              <a:rPr lang="en-US"/>
              <a:t>.</a:t>
            </a:r>
            <a:r>
              <a:rPr lang="en-US" b="1"/>
              <a:t> </a:t>
            </a:r>
            <a:r>
              <a:rPr lang="en-US"/>
              <a:t>(You’ll see the file types in the </a:t>
            </a:r>
            <a:r>
              <a:rPr lang="en-US" b="1"/>
              <a:t>Save As</a:t>
            </a:r>
            <a:r>
              <a:rPr lang="en-US"/>
              <a:t> dialog box, next to</a:t>
            </a:r>
            <a:r>
              <a:rPr lang="en-US" b="1"/>
              <a:t> Save as type</a:t>
            </a:r>
            <a:r>
              <a:rPr lang="en-US"/>
              <a:t>.) </a:t>
            </a:r>
            <a:br>
              <a:rPr lang="en-US"/>
            </a:br>
            <a:r>
              <a:rPr lang="en-US" b="1"/>
              <a:t>Warning:</a:t>
            </a:r>
            <a:r>
              <a:rPr lang="en-US"/>
              <a:t> If you save it in a PowerPoint 2007 file format, such as </a:t>
            </a:r>
            <a:r>
              <a:rPr lang="en-US" b="1"/>
              <a:t>PowerPoint Presentation (*.pptx)</a:t>
            </a:r>
            <a:r>
              <a:rPr lang="en-US"/>
              <a:t> or </a:t>
            </a:r>
            <a:r>
              <a:rPr lang="en-US" b="1"/>
              <a:t>PowerPoint Template (*.potx)</a:t>
            </a:r>
            <a:r>
              <a:rPr lang="en-US"/>
              <a:t>, the animations won’t be retained in the saved file.</a:t>
            </a:r>
            <a:endParaRPr lang="en-US" b="1"/>
          </a:p>
          <a:p>
            <a:pPr marL="112232" indent="-112232">
              <a:buFontTx/>
              <a:buChar char="•"/>
            </a:pPr>
            <a:r>
              <a:rPr lang="en-US" b="1"/>
              <a:t>Also</a:t>
            </a:r>
            <a:r>
              <a:rPr lang="en-US"/>
              <a:t>: Because this presentation contains Flash animations, saving the template may cause a warning message to appear regarding personal information. Unless you add information to the properties of the Flash file itself, this warning does not apply to this presentation. Click </a:t>
            </a:r>
            <a:r>
              <a:rPr lang="en-US" b="1"/>
              <a:t>OK</a:t>
            </a:r>
            <a:r>
              <a:rPr lang="en-US"/>
              <a:t> on the message.]</a:t>
            </a:r>
          </a:p>
          <a:p>
            <a:pPr marL="112232" indent="-112232"/>
            <a:endParaRPr lang="en-US"/>
          </a:p>
        </p:txBody>
      </p:sp>
    </p:spTree>
    <p:extLst>
      <p:ext uri="{BB962C8B-B14F-4D97-AF65-F5344CB8AC3E}">
        <p14:creationId xmlns:p14="http://schemas.microsoft.com/office/powerpoint/2010/main" val="439059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0E583A-12D9-4641-9945-C1E1E9C40AD8}" type="slidenum">
              <a:rPr lang="en-US"/>
              <a:pPr/>
              <a:t>18</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7427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0E583A-12D9-4641-9945-C1E1E9C40AD8}" type="slidenum">
              <a:rPr lang="en-US"/>
              <a:pPr/>
              <a:t>19</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88748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0E583A-12D9-4641-9945-C1E1E9C40AD8}" type="slidenum">
              <a:rPr lang="en-US"/>
              <a:pPr/>
              <a:t>20</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11424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0E583A-12D9-4641-9945-C1E1E9C40AD8}" type="slidenum">
              <a:rPr lang="en-US"/>
              <a:pPr/>
              <a:t>23</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51329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0E583A-12D9-4641-9945-C1E1E9C40AD8}" type="slidenum">
              <a:rPr lang="en-US"/>
              <a:pPr/>
              <a:t>24</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8841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0E583A-12D9-4641-9945-C1E1E9C40AD8}" type="slidenum">
              <a:rPr lang="en-US"/>
              <a:pPr/>
              <a:t>25</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99027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0E583A-12D9-4641-9945-C1E1E9C40AD8}" type="slidenum">
              <a:rPr lang="en-US"/>
              <a:pPr/>
              <a:t>26</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96720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0E583A-12D9-4641-9945-C1E1E9C40AD8}" type="slidenum">
              <a:rPr lang="en-US"/>
              <a:pPr/>
              <a:t>27</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1463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0E583A-12D9-4641-9945-C1E1E9C40AD8}" type="slidenum">
              <a:rPr lang="en-US"/>
              <a:pPr/>
              <a:t>28</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0034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0E583A-12D9-4641-9945-C1E1E9C40AD8}" type="slidenum">
              <a:rPr lang="en-US"/>
              <a:pPr/>
              <a:t>34</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4611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0E583A-12D9-4641-9945-C1E1E9C40AD8}" type="slidenum">
              <a:rPr lang="en-US"/>
              <a:pPr/>
              <a:t>2</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76950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0E583A-12D9-4641-9945-C1E1E9C40AD8}" type="slidenum">
              <a:rPr lang="en-US"/>
              <a:pPr/>
              <a:t>36</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05070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0E583A-12D9-4641-9945-C1E1E9C40AD8}" type="slidenum">
              <a:rPr lang="en-US"/>
              <a:pPr/>
              <a:t>11</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14632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0E583A-12D9-4641-9945-C1E1E9C40AD8}" type="slidenum">
              <a:rPr lang="en-US"/>
              <a:pPr/>
              <a:t>12</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20183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0E583A-12D9-4641-9945-C1E1E9C40AD8}" type="slidenum">
              <a:rPr lang="en-US"/>
              <a:pPr/>
              <a:t>13</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82982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0E583A-12D9-4641-9945-C1E1E9C40AD8}" type="slidenum">
              <a:rPr lang="en-US"/>
              <a:pPr/>
              <a:t>14</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23053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0E583A-12D9-4641-9945-C1E1E9C40AD8}" type="slidenum">
              <a:rPr lang="en-US"/>
              <a:pPr/>
              <a:t>15</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49586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0E583A-12D9-4641-9945-C1E1E9C40AD8}" type="slidenum">
              <a:rPr lang="en-US"/>
              <a:pPr/>
              <a:t>16</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01880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0E583A-12D9-4641-9945-C1E1E9C40AD8}" type="slidenum">
              <a:rPr lang="en-US"/>
              <a:pPr/>
              <a:t>17</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89975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26437"/>
            <a:ext cx="9141619" cy="457200"/>
          </a:xfrm>
          <a:prstGeom prst="rect">
            <a:avLst/>
          </a:prstGeom>
          <a:solidFill>
            <a:srgbClr val="DC701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Discover the power of custom layouts</a:t>
            </a:r>
          </a:p>
        </p:txBody>
      </p:sp>
      <p:sp>
        <p:nvSpPr>
          <p:cNvPr id="6" name="Slide Number Placeholder 5"/>
          <p:cNvSpPr>
            <a:spLocks noGrp="1"/>
          </p:cNvSpPr>
          <p:nvPr>
            <p:ph type="sldNum" sz="quarter" idx="12"/>
          </p:nvPr>
        </p:nvSpPr>
        <p:spPr>
          <a:xfrm>
            <a:off x="7089784" y="6459786"/>
            <a:ext cx="984019" cy="365125"/>
          </a:xfrm>
        </p:spPr>
        <p:txBody>
          <a:bodyPr/>
          <a:lstStyle/>
          <a:p>
            <a:fld id="{600E6444-4A81-4468-8BB5-68DC318D6EAB}"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6096984"/>
      </p:ext>
    </p:extLst>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758907" y="353758"/>
            <a:ext cx="7543800" cy="746761"/>
          </a:xfrm>
        </p:spPr>
        <p:txBody>
          <a:bodyPr>
            <a:normAutofit/>
          </a:bodyPr>
          <a:lstStyle>
            <a:lvl1pPr>
              <a:defRPr sz="3600" baseline="0">
                <a:solidFill>
                  <a:schemeClr val="tx1"/>
                </a:solidFill>
              </a:defRPr>
            </a:lvl1pPr>
          </a:lstStyle>
          <a:p>
            <a:r>
              <a:rPr lang="en-US" dirty="0"/>
              <a:t>Click to edit Master title style</a:t>
            </a:r>
          </a:p>
        </p:txBody>
      </p:sp>
      <p:cxnSp>
        <p:nvCxnSpPr>
          <p:cNvPr id="4" name="Straight Connector 3"/>
          <p:cNvCxnSpPr/>
          <p:nvPr userDrawn="1"/>
        </p:nvCxnSpPr>
        <p:spPr>
          <a:xfrm flipV="1">
            <a:off x="874643" y="1099930"/>
            <a:ext cx="7527235" cy="13253"/>
          </a:xfrm>
          <a:prstGeom prst="line">
            <a:avLst/>
          </a:prstGeom>
          <a:ln>
            <a:solidFill>
              <a:srgbClr val="DC701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p:nvPr>
        </p:nvSpPr>
        <p:spPr>
          <a:xfrm>
            <a:off x="888521" y="1242953"/>
            <a:ext cx="7518400" cy="4106862"/>
          </a:xfrm>
        </p:spPr>
        <p:txBody>
          <a:bodyPr/>
          <a:lstStyle>
            <a:lvl1pPr marL="57150" indent="0">
              <a:spcBef>
                <a:spcPts val="300"/>
              </a:spcBef>
              <a:spcAft>
                <a:spcPts val="300"/>
              </a:spcAft>
              <a:buFont typeface="Wingdings" panose="05000000000000000000" pitchFamily="2" charset="2"/>
              <a:buNone/>
              <a:defRPr sz="1400"/>
            </a:lvl1pPr>
            <a:lvl2pPr marL="346075" indent="-285750">
              <a:spcBef>
                <a:spcPts val="300"/>
              </a:spcBef>
              <a:spcAft>
                <a:spcPts val="300"/>
              </a:spcAft>
              <a:buClrTx/>
              <a:buFont typeface="Arial" panose="020B0604020202020204" pitchFamily="34" charset="0"/>
              <a:buChar char="•"/>
              <a:tabLst>
                <a:tab pos="344488" algn="l"/>
              </a:tabLst>
              <a:defRPr sz="1400">
                <a:solidFill>
                  <a:schemeClr val="tx1"/>
                </a:solidFill>
              </a:defRPr>
            </a:lvl2pPr>
            <a:lvl3pPr marL="569913" indent="-225425">
              <a:spcBef>
                <a:spcPts val="300"/>
              </a:spcBef>
              <a:spcAft>
                <a:spcPts val="300"/>
              </a:spcAft>
              <a:buClrTx/>
              <a:buFont typeface="Wingdings" panose="05000000000000000000" pitchFamily="2" charset="2"/>
              <a:buChar char="§"/>
              <a:defRPr sz="1400"/>
            </a:lvl3pPr>
            <a:lvl4pPr marL="801688" indent="-231775">
              <a:spcBef>
                <a:spcPts val="300"/>
              </a:spcBef>
              <a:spcAft>
                <a:spcPts val="300"/>
              </a:spcAft>
              <a:buClrTx/>
              <a:buFont typeface="Arial" panose="020B0604020202020204" pitchFamily="34" charset="0"/>
              <a:buChar char="•"/>
              <a:defRPr sz="1400"/>
            </a:lvl4pPr>
            <a:lvl5pPr marL="1027113" indent="-225425">
              <a:spcBef>
                <a:spcPts val="300"/>
              </a:spcBef>
              <a:spcAft>
                <a:spcPts val="300"/>
              </a:spcAft>
              <a:buClrTx/>
              <a:defRPr sz="1400"/>
            </a:lvl5pPr>
          </a:lstStyle>
          <a:p>
            <a:pPr lvl="1"/>
            <a:endParaRPr lang="en-US" dirty="0"/>
          </a:p>
        </p:txBody>
      </p:sp>
      <p:pic>
        <p:nvPicPr>
          <p:cNvPr id="7" name="Picture 6">
            <a:extLst>
              <a:ext uri="{FF2B5EF4-FFF2-40B4-BE49-F238E27FC236}">
                <a16:creationId xmlns:a16="http://schemas.microsoft.com/office/drawing/2014/main" id="{44EED955-FC49-445E-A750-495874DC4C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2380" y="6515963"/>
            <a:ext cx="780849" cy="178202"/>
          </a:xfrm>
          <a:prstGeom prst="rect">
            <a:avLst/>
          </a:prstGeom>
        </p:spPr>
      </p:pic>
    </p:spTree>
    <p:extLst>
      <p:ext uri="{BB962C8B-B14F-4D97-AF65-F5344CB8AC3E}">
        <p14:creationId xmlns:p14="http://schemas.microsoft.com/office/powerpoint/2010/main" val="516779142"/>
      </p:ext>
    </p:extLst>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14" y="0"/>
            <a:ext cx="3329782" cy="6858000"/>
          </a:xfrm>
          <a:prstGeom prst="rect">
            <a:avLst/>
          </a:prstGeom>
          <a:solidFill>
            <a:srgbClr val="DC701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0" y="1275685"/>
            <a:ext cx="3321170" cy="2286000"/>
          </a:xfrm>
        </p:spPr>
        <p:txBody>
          <a:bodyPr anchor="b">
            <a:normAutofit/>
          </a:bodyPr>
          <a:lstStyle>
            <a:lvl1pPr algn="ctr">
              <a:defRPr sz="3600" b="1" i="0" baseline="0">
                <a:solidFill>
                  <a:srgbClr val="FFFFFF"/>
                </a:solidFill>
              </a:defRPr>
            </a:lvl1pPr>
          </a:lstStyle>
          <a:p>
            <a:r>
              <a:rPr lang="en-US" dirty="0"/>
              <a:t>Click to edit Master title style</a:t>
            </a:r>
          </a:p>
        </p:txBody>
      </p:sp>
      <p:sp useBgFill="1">
        <p:nvSpPr>
          <p:cNvPr id="3" name="Content Placeholder 2"/>
          <p:cNvSpPr>
            <a:spLocks noGrp="1"/>
          </p:cNvSpPr>
          <p:nvPr>
            <p:ph idx="1" hasCustomPrompt="1"/>
          </p:nvPr>
        </p:nvSpPr>
        <p:spPr>
          <a:xfrm>
            <a:off x="3460237" y="731520"/>
            <a:ext cx="5009393" cy="5257800"/>
          </a:xfrm>
        </p:spPr>
        <p:txBody>
          <a:bodyPr>
            <a:normAutofit/>
          </a:bodyPr>
          <a:lstStyle>
            <a:lvl1pPr marL="112713" indent="0">
              <a:tabLst>
                <a:tab pos="396875" algn="l"/>
              </a:tabLst>
              <a:defRPr sz="1600" baseline="0"/>
            </a:lvl1pPr>
            <a:lvl2pPr marL="569913" indent="-225425">
              <a:buClrTx/>
              <a:buFont typeface="Wingdings" panose="05000000000000000000" pitchFamily="2" charset="2"/>
              <a:buChar char="Ø"/>
              <a:defRPr sz="1600"/>
            </a:lvl2pPr>
            <a:lvl3pPr marL="801688" indent="-231775">
              <a:buClrTx/>
              <a:buFont typeface="Wingdings" panose="05000000000000000000" pitchFamily="2" charset="2"/>
              <a:buChar char="§"/>
              <a:defRPr sz="1600"/>
            </a:lvl3pPr>
            <a:lvl4pPr marL="569913" indent="-225425">
              <a:buClrTx/>
              <a:buFont typeface="Arial" panose="020B0604020202020204" pitchFamily="34" charset="0"/>
              <a:buChar char="•"/>
              <a:defRPr sz="1600"/>
            </a:lvl4pPr>
            <a:lvl5pPr marL="569913" indent="-225425">
              <a:buClrTx/>
              <a:buFont typeface="Courier New" panose="02070309020205020404" pitchFamily="49" charset="0"/>
              <a:buChar char="o"/>
              <a:defRPr sz="1600"/>
            </a:lvl5pPr>
            <a:lvl7pPr marL="1071400" indent="0">
              <a:buNone/>
              <a:defRPr/>
            </a:lvl7pPr>
          </a:lstStyle>
          <a:p>
            <a:pPr lvl="0"/>
            <a:r>
              <a:rPr lang="en-US" dirty="0"/>
              <a:t>Click to edit Master text styles</a:t>
            </a:r>
          </a:p>
          <a:p>
            <a:pPr lvl="1"/>
            <a:r>
              <a:rPr lang="en-US" dirty="0"/>
              <a:t>First level</a:t>
            </a:r>
          </a:p>
          <a:p>
            <a:pPr lvl="2"/>
            <a:r>
              <a:rPr lang="en-US" dirty="0"/>
              <a:t>Second level</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a:p>
        </p:txBody>
      </p:sp>
      <p:pic>
        <p:nvPicPr>
          <p:cNvPr id="9" name="Picture 8">
            <a:extLst>
              <a:ext uri="{FF2B5EF4-FFF2-40B4-BE49-F238E27FC236}">
                <a16:creationId xmlns:a16="http://schemas.microsoft.com/office/drawing/2014/main" id="{2D440BA3-DE74-412F-9F6A-2195924687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2380" y="6515963"/>
            <a:ext cx="780849" cy="178202"/>
          </a:xfrm>
          <a:prstGeom prst="rect">
            <a:avLst/>
          </a:prstGeom>
        </p:spPr>
      </p:pic>
    </p:spTree>
    <p:extLst>
      <p:ext uri="{BB962C8B-B14F-4D97-AF65-F5344CB8AC3E}">
        <p14:creationId xmlns:p14="http://schemas.microsoft.com/office/powerpoint/2010/main" val="971635779"/>
      </p:ext>
    </p:extLst>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rgbClr val="DC701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5"/>
            <a:ext cx="7458398" cy="75719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48838" y="1267764"/>
            <a:ext cx="7543801" cy="4023360"/>
          </a:xfrm>
          <a:prstGeom prst="rect">
            <a:avLst/>
          </a:prstGeom>
        </p:spPr>
        <p:txBody>
          <a:bodyPr vert="horz" lIns="0" tIns="45720" rIns="0" bIns="45720" rtlCol="0">
            <a:normAutofit/>
          </a:body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a:p>
            <a:pPr lvl="4"/>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Raptor technologies, </a:t>
            </a:r>
            <a:r>
              <a:rPr lang="en-US" dirty="0" err="1"/>
              <a:t>llc</a:t>
            </a:r>
            <a:endParaRPr lang="en-US" dirty="0"/>
          </a:p>
        </p:txBody>
      </p:sp>
      <p:sp>
        <p:nvSpPr>
          <p:cNvPr id="6" name="Slide Number Placeholder 5"/>
          <p:cNvSpPr>
            <a:spLocks noGrp="1"/>
          </p:cNvSpPr>
          <p:nvPr>
            <p:ph type="sldNum" sz="quarter" idx="4"/>
          </p:nvPr>
        </p:nvSpPr>
        <p:spPr>
          <a:xfrm>
            <a:off x="7156896"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EA62BE12-5F84-43B6-ABDB-893F61D80140}" type="slidenum">
              <a:rPr lang="en-US" smtClean="0"/>
              <a:pPr/>
              <a:t>‹#›</a:t>
            </a:fld>
            <a:endParaRPr lang="en-US"/>
          </a:p>
        </p:txBody>
      </p:sp>
      <p:cxnSp>
        <p:nvCxnSpPr>
          <p:cNvPr id="10" name="Straight Connector 9"/>
          <p:cNvCxnSpPr/>
          <p:nvPr/>
        </p:nvCxnSpPr>
        <p:spPr>
          <a:xfrm>
            <a:off x="826137" y="1108117"/>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947988"/>
      </p:ext>
    </p:extLst>
  </p:cSld>
  <p:clrMap bg1="lt1" tx1="dk1" bg2="lt2" tx2="dk2" accent1="accent1" accent2="accent2" accent3="accent3" accent4="accent4" accent5="accent5" accent6="accent6" hlink="hlink" folHlink="folHlink"/>
  <p:sldLayoutIdLst>
    <p:sldLayoutId id="2147483825" r:id="rId1"/>
    <p:sldLayoutId id="2147483830" r:id="rId2"/>
    <p:sldLayoutId id="2147483832" r:id="rId3"/>
  </p:sldLayoutIdLst>
  <p:transition spd="med">
    <p:wipe dir="d"/>
  </p:transition>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4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Tx/>
        <a:buFont typeface="Wingdings" panose="05000000000000000000" pitchFamily="2" charset="2"/>
        <a:buChar char="§"/>
        <a:defRPr sz="14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Tx/>
        <a:buFont typeface="Arial" panose="020B0604020202020204"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Tx/>
        <a:buFont typeface="Arial" panose="020B0604020202020204"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Tx/>
        <a:buFont typeface="Calibri" panose="020F0502020204030204"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19.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939557" y="2649460"/>
            <a:ext cx="7376160" cy="1685474"/>
          </a:xfrm>
        </p:spPr>
        <p:txBody>
          <a:bodyPr>
            <a:normAutofit/>
          </a:bodyPr>
          <a:lstStyle/>
          <a:p>
            <a:pPr algn="ctr"/>
            <a:r>
              <a:rPr lang="en-US" sz="5400" dirty="0"/>
              <a:t>Raptor University</a:t>
            </a:r>
            <a:br>
              <a:rPr lang="en-US" sz="4400" dirty="0"/>
            </a:br>
            <a:r>
              <a:rPr lang="en-US" sz="4000" dirty="0"/>
              <a:t>Raptor v6.1.7 Entry Admin Training</a:t>
            </a:r>
            <a:endParaRPr lang="en-US" sz="4000" dirty="0">
              <a:cs typeface="Tahoma" pitchFamily="34" charset="0"/>
            </a:endParaRPr>
          </a:p>
        </p:txBody>
      </p:sp>
      <p:sp>
        <p:nvSpPr>
          <p:cNvPr id="3" name="Footer Placeholder 2"/>
          <p:cNvSpPr>
            <a:spLocks noGrp="1"/>
          </p:cNvSpPr>
          <p:nvPr>
            <p:ph type="ftr" sz="quarter" idx="11"/>
          </p:nvPr>
        </p:nvSpPr>
        <p:spPr/>
        <p:txBody>
          <a:bodyPr/>
          <a:lstStyle/>
          <a:p>
            <a:r>
              <a:rPr lang="en-US" dirty="0"/>
              <a:t>Raptor Technologies, LLC</a:t>
            </a:r>
          </a:p>
        </p:txBody>
      </p:sp>
      <p:sp>
        <p:nvSpPr>
          <p:cNvPr id="6" name="TextBox 5"/>
          <p:cNvSpPr txBox="1"/>
          <p:nvPr/>
        </p:nvSpPr>
        <p:spPr>
          <a:xfrm>
            <a:off x="812800" y="5850467"/>
            <a:ext cx="1210588" cy="369332"/>
          </a:xfrm>
          <a:prstGeom prst="rect">
            <a:avLst/>
          </a:prstGeom>
          <a:noFill/>
        </p:spPr>
        <p:txBody>
          <a:bodyPr wrap="none" rtlCol="0">
            <a:spAutoFit/>
          </a:bodyPr>
          <a:lstStyle/>
          <a:p>
            <a:r>
              <a:rPr lang="en-US" dirty="0"/>
              <a:t>Instructor:</a:t>
            </a:r>
          </a:p>
        </p:txBody>
      </p:sp>
      <p:pic>
        <p:nvPicPr>
          <p:cNvPr id="5" name="Picture 4">
            <a:extLst>
              <a:ext uri="{FF2B5EF4-FFF2-40B4-BE49-F238E27FC236}">
                <a16:creationId xmlns:a16="http://schemas.microsoft.com/office/drawing/2014/main" id="{F0A4C1A7-5726-4F6A-8861-AFC93BE29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1891" y="1194896"/>
            <a:ext cx="4143136" cy="1565720"/>
          </a:xfrm>
          <a:prstGeom prst="rect">
            <a:avLst/>
          </a:prstGeom>
        </p:spPr>
      </p:pic>
    </p:spTree>
    <p:extLst>
      <p:ext uri="{BB962C8B-B14F-4D97-AF65-F5344CB8AC3E}">
        <p14:creationId xmlns:p14="http://schemas.microsoft.com/office/powerpoint/2010/main" val="4134181832"/>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1000"/>
                                  </p:stCondLst>
                                  <p:childTnLst>
                                    <p:set>
                                      <p:cBhvr>
                                        <p:cTn id="6" dur="1" fill="hold">
                                          <p:stCondLst>
                                            <p:cond delay="0"/>
                                          </p:stCondLst>
                                        </p:cTn>
                                        <p:tgtEl>
                                          <p:spTgt spid="8194"/>
                                        </p:tgtEl>
                                        <p:attrNameLst>
                                          <p:attrName>style.visibility</p:attrName>
                                        </p:attrNameLst>
                                      </p:cBhvr>
                                      <p:to>
                                        <p:strVal val="visible"/>
                                      </p:to>
                                    </p:set>
                                    <p:animEffect transition="in" filter="slide(fromTop)">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Visitor Dashboard</a:t>
            </a:r>
          </a:p>
        </p:txBody>
      </p:sp>
      <p:sp>
        <p:nvSpPr>
          <p:cNvPr id="4" name="Text Placeholder 3">
            <a:extLst>
              <a:ext uri="{FF2B5EF4-FFF2-40B4-BE49-F238E27FC236}">
                <a16:creationId xmlns:a16="http://schemas.microsoft.com/office/drawing/2014/main" id="{B0D1DE13-D43A-42E9-A0BE-500D2E1ACEE6}"/>
              </a:ext>
            </a:extLst>
          </p:cNvPr>
          <p:cNvSpPr>
            <a:spLocks noGrp="1"/>
          </p:cNvSpPr>
          <p:nvPr>
            <p:ph type="body" sz="quarter" idx="10"/>
          </p:nvPr>
        </p:nvSpPr>
        <p:spPr>
          <a:xfrm>
            <a:off x="876300" y="1148061"/>
            <a:ext cx="7518400" cy="5123341"/>
          </a:xfrm>
        </p:spPr>
        <p:txBody>
          <a:bodyPr/>
          <a:lstStyle/>
          <a:p>
            <a:r>
              <a:rPr lang="en-US" dirty="0"/>
              <a:t>Users with the </a:t>
            </a:r>
            <a:r>
              <a:rPr lang="en-US" i="1" dirty="0"/>
              <a:t>Can Run Visitor Reports </a:t>
            </a:r>
            <a:r>
              <a:rPr lang="en-US" dirty="0"/>
              <a:t>permission can view the Visitor Dashboard.</a:t>
            </a:r>
          </a:p>
          <a:p>
            <a:pPr marL="342900" indent="-285750">
              <a:buFont typeface="Wingdings" panose="05000000000000000000" pitchFamily="2" charset="2"/>
              <a:buChar char="§"/>
            </a:pPr>
            <a:r>
              <a:rPr lang="en-US" b="1" dirty="0"/>
              <a:t>Visitor Sign-In By Hour (Today)</a:t>
            </a:r>
            <a:r>
              <a:rPr lang="en-US" dirty="0"/>
              <a:t> – Displays visitor sign-in events by hour for the current day.</a:t>
            </a:r>
          </a:p>
          <a:p>
            <a:pPr marL="342900" indent="-285750">
              <a:buFont typeface="Wingdings" panose="05000000000000000000" pitchFamily="2" charset="2"/>
              <a:buChar char="§"/>
            </a:pPr>
            <a:r>
              <a:rPr lang="en-US" b="1" dirty="0"/>
              <a:t>Visitor Sign-In By Destination (This Week)</a:t>
            </a:r>
            <a:r>
              <a:rPr lang="en-US" dirty="0"/>
              <a:t> – Displays visitor sign-in events based on reason for the </a:t>
            </a:r>
            <a:br>
              <a:rPr lang="en-US" dirty="0"/>
            </a:br>
            <a:r>
              <a:rPr lang="en-US" dirty="0"/>
              <a:t>current week. The top five reasons are shown and the remaining reasons display as Other.</a:t>
            </a:r>
          </a:p>
          <a:p>
            <a:pPr marL="342900" indent="-285750">
              <a:buFont typeface="Wingdings" panose="05000000000000000000" pitchFamily="2" charset="2"/>
              <a:buChar char="§"/>
            </a:pPr>
            <a:r>
              <a:rPr lang="en-US" b="1" dirty="0"/>
              <a:t>Visitor Sign-In By Day of Week (This Week)</a:t>
            </a:r>
            <a:r>
              <a:rPr lang="en-US" dirty="0"/>
              <a:t> – Displays visitor sign-in events for each day of the current week.</a:t>
            </a:r>
          </a:p>
          <a:p>
            <a:endParaRPr lang="en-US" dirty="0"/>
          </a:p>
          <a:p>
            <a:pPr marL="342900" indent="-285750">
              <a:buFont typeface="Wingdings" panose="05000000000000000000" pitchFamily="2" charset="2"/>
              <a:buChar char="§"/>
            </a:pPr>
            <a:endParaRPr lang="en-US" dirty="0"/>
          </a:p>
          <a:p>
            <a:pPr marL="342900" indent="-285750">
              <a:buFont typeface="Wingdings" panose="05000000000000000000" pitchFamily="2" charset="2"/>
              <a:buChar char="§"/>
            </a:pPr>
            <a:endParaRPr lang="en-US" dirty="0"/>
          </a:p>
          <a:p>
            <a:pPr marL="342900" indent="-285750">
              <a:buFont typeface="Wingdings" panose="05000000000000000000" pitchFamily="2" charset="2"/>
              <a:buChar char="§"/>
            </a:pPr>
            <a:endParaRPr lang="en-US" dirty="0"/>
          </a:p>
          <a:p>
            <a:pPr marL="342900" indent="-285750">
              <a:buFont typeface="Wingdings" panose="05000000000000000000" pitchFamily="2" charset="2"/>
              <a:buChar char="§"/>
            </a:pPr>
            <a:endParaRPr lang="en-US" dirty="0"/>
          </a:p>
          <a:p>
            <a:pPr marL="342900" indent="-285750">
              <a:buFont typeface="Wingdings" panose="05000000000000000000" pitchFamily="2" charset="2"/>
              <a:buChar char="§"/>
            </a:pPr>
            <a:endParaRPr lang="en-US" dirty="0"/>
          </a:p>
          <a:p>
            <a:pPr marL="342900" indent="-285750">
              <a:buFont typeface="Wingdings" panose="05000000000000000000" pitchFamily="2" charset="2"/>
              <a:buChar char="§"/>
            </a:pPr>
            <a:endParaRPr lang="en-US" dirty="0"/>
          </a:p>
          <a:p>
            <a:pPr marL="342900" indent="-285750">
              <a:buFont typeface="Wingdings" panose="05000000000000000000" pitchFamily="2" charset="2"/>
              <a:buChar char="§"/>
            </a:pPr>
            <a:endParaRPr lang="en-US" dirty="0"/>
          </a:p>
          <a:p>
            <a:pPr marL="342900" indent="-285750">
              <a:buFont typeface="Wingdings" panose="05000000000000000000" pitchFamily="2" charset="2"/>
              <a:buChar char="§"/>
            </a:pPr>
            <a:endParaRPr lang="en-US" dirty="0"/>
          </a:p>
          <a:p>
            <a:pPr marL="342900" indent="-285750">
              <a:buFont typeface="Wingdings" panose="05000000000000000000" pitchFamily="2" charset="2"/>
              <a:buChar char="§"/>
            </a:pPr>
            <a:endParaRPr lang="en-US" dirty="0"/>
          </a:p>
          <a:p>
            <a:pPr marL="342900" indent="-285750">
              <a:buFont typeface="Wingdings" panose="05000000000000000000" pitchFamily="2" charset="2"/>
              <a:buChar char="§"/>
            </a:pPr>
            <a:endParaRPr lang="en-US" dirty="0"/>
          </a:p>
          <a:p>
            <a:endParaRPr lang="en-US" dirty="0"/>
          </a:p>
        </p:txBody>
      </p:sp>
      <p:pic>
        <p:nvPicPr>
          <p:cNvPr id="6" name="Picture 5" descr="C:\Users\Diana Laptop\Documents\RAPTOR\User Guide_Raptor v6\Images\Dashboard_Visitor.png"/>
          <p:cNvPicPr/>
          <p:nvPr/>
        </p:nvPicPr>
        <p:blipFill>
          <a:blip r:embed="rId2">
            <a:extLst>
              <a:ext uri="{28A0092B-C50C-407E-A947-70E740481C1C}">
                <a14:useLocalDpi xmlns:a14="http://schemas.microsoft.com/office/drawing/2010/main" val="0"/>
              </a:ext>
            </a:extLst>
          </a:blip>
          <a:srcRect/>
          <a:stretch>
            <a:fillRect/>
          </a:stretch>
        </p:blipFill>
        <p:spPr bwMode="auto">
          <a:xfrm>
            <a:off x="1209443" y="2813437"/>
            <a:ext cx="6897347" cy="2998888"/>
          </a:xfrm>
          <a:prstGeom prst="rect">
            <a:avLst/>
          </a:prstGeom>
          <a:noFill/>
          <a:ln w="0" cmpd="sng">
            <a:noFill/>
            <a:prstDash val="solid"/>
          </a:ln>
        </p:spPr>
      </p:pic>
    </p:spTree>
    <p:extLst>
      <p:ext uri="{BB962C8B-B14F-4D97-AF65-F5344CB8AC3E}">
        <p14:creationId xmlns:p14="http://schemas.microsoft.com/office/powerpoint/2010/main" val="3123833360"/>
      </p:ext>
    </p:extLst>
  </p:cSld>
  <p:clrMapOvr>
    <a:masterClrMapping/>
  </p:clrMapOvr>
  <p:transition spd="med">
    <p:wipe dir="d"/>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ln>
            <a:noFill/>
          </a:ln>
        </p:spPr>
        <p:txBody>
          <a:bodyPr>
            <a:normAutofit/>
          </a:bodyPr>
          <a:lstStyle/>
          <a:p>
            <a:r>
              <a:rPr lang="en-US" sz="4000" dirty="0"/>
              <a:t>Sign-In Procedures</a:t>
            </a:r>
          </a:p>
        </p:txBody>
      </p:sp>
      <p:sp>
        <p:nvSpPr>
          <p:cNvPr id="2" name="Text Placeholder 1">
            <a:extLst>
              <a:ext uri="{FF2B5EF4-FFF2-40B4-BE49-F238E27FC236}">
                <a16:creationId xmlns:a16="http://schemas.microsoft.com/office/drawing/2014/main" id="{605DE659-5817-4FAE-9C51-D3A6467191FF}"/>
              </a:ext>
            </a:extLst>
          </p:cNvPr>
          <p:cNvSpPr>
            <a:spLocks noGrp="1"/>
          </p:cNvSpPr>
          <p:nvPr>
            <p:ph type="body" sz="quarter" idx="10"/>
          </p:nvPr>
        </p:nvSpPr>
        <p:spPr>
          <a:xfrm>
            <a:off x="876300" y="1139436"/>
            <a:ext cx="7518400" cy="4106862"/>
          </a:xfrm>
        </p:spPr>
        <p:txBody>
          <a:bodyPr/>
          <a:lstStyle/>
          <a:p>
            <a:r>
              <a:rPr lang="en-US" dirty="0"/>
              <a:t>Use the </a:t>
            </a:r>
            <a:r>
              <a:rPr lang="en-US" b="1" dirty="0"/>
              <a:t>Sign In/Sign Out </a:t>
            </a:r>
            <a:r>
              <a:rPr lang="en-US" dirty="0"/>
              <a:t>workspace to sign in and sign out people entering and leaving your building. The following sign-in methods are available, depending who you are signing in:</a:t>
            </a:r>
          </a:p>
          <a:p>
            <a:pPr marL="342900" indent="-285750">
              <a:buFont typeface="Wingdings" panose="05000000000000000000" pitchFamily="2" charset="2"/>
              <a:buChar char="§"/>
            </a:pPr>
            <a:r>
              <a:rPr lang="en-US" dirty="0"/>
              <a:t>Use barcode reader to scan the 1D Barcode on a district-issued ID (visitors, contractors and volunteers)</a:t>
            </a:r>
          </a:p>
          <a:p>
            <a:pPr marL="342900" indent="-285750">
              <a:buFont typeface="Wingdings" panose="05000000000000000000" pitchFamily="2" charset="2"/>
              <a:buChar char="§"/>
            </a:pPr>
            <a:r>
              <a:rPr lang="en-US" dirty="0"/>
              <a:t>Use the Raptor optical scanner to scan a government-issued ID (visitors, contractors and volunteers)</a:t>
            </a:r>
          </a:p>
          <a:p>
            <a:pPr marL="342900" indent="-285750">
              <a:buFont typeface="Wingdings" panose="05000000000000000000" pitchFamily="2" charset="2"/>
              <a:buChar char="§"/>
            </a:pPr>
            <a:r>
              <a:rPr lang="en-US" dirty="0"/>
              <a:t>Use the Find feature (anyone who has an official record in the Raptor system)</a:t>
            </a:r>
          </a:p>
          <a:p>
            <a:pPr marL="342900" indent="-285750">
              <a:buFont typeface="Wingdings" panose="05000000000000000000" pitchFamily="2" charset="2"/>
              <a:buChar char="§"/>
            </a:pPr>
            <a:r>
              <a:rPr lang="en-US" dirty="0"/>
              <a:t>Use manual entry (anyone who has an official record in the Raptor system)</a:t>
            </a:r>
          </a:p>
          <a:p>
            <a:endParaRPr lang="en-US" dirty="0"/>
          </a:p>
        </p:txBody>
      </p:sp>
      <p:cxnSp>
        <p:nvCxnSpPr>
          <p:cNvPr id="8" name="Straight Connector 7"/>
          <p:cNvCxnSpPr/>
          <p:nvPr/>
        </p:nvCxnSpPr>
        <p:spPr>
          <a:xfrm>
            <a:off x="2015067" y="1752724"/>
            <a:ext cx="0" cy="33743"/>
          </a:xfrm>
          <a:prstGeom prst="line">
            <a:avLst/>
          </a:prstGeom>
          <a:ln>
            <a:no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CAE2A85-AE40-44FA-84D9-AF5BB2C4CED5}"/>
              </a:ext>
            </a:extLst>
          </p:cNvPr>
          <p:cNvPicPr/>
          <p:nvPr/>
        </p:nvPicPr>
        <p:blipFill>
          <a:blip r:embed="rId3"/>
          <a:stretch>
            <a:fillRect/>
          </a:stretch>
        </p:blipFill>
        <p:spPr>
          <a:xfrm>
            <a:off x="1217822" y="3213525"/>
            <a:ext cx="7326498" cy="1755290"/>
          </a:xfrm>
          <a:prstGeom prst="rect">
            <a:avLst/>
          </a:prstGeom>
        </p:spPr>
      </p:pic>
    </p:spTree>
    <p:extLst>
      <p:ext uri="{BB962C8B-B14F-4D97-AF65-F5344CB8AC3E}">
        <p14:creationId xmlns:p14="http://schemas.microsoft.com/office/powerpoint/2010/main" val="2349969590"/>
      </p:ext>
    </p:extLst>
  </p:cSld>
  <p:clrMapOvr>
    <a:masterClrMapping/>
  </p:clrMapOvr>
  <p:transition spd="med">
    <p:wipe dir="d"/>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ln>
            <a:noFill/>
          </a:ln>
        </p:spPr>
        <p:txBody>
          <a:bodyPr>
            <a:normAutofit/>
          </a:bodyPr>
          <a:lstStyle/>
          <a:p>
            <a:r>
              <a:rPr lang="en-US" dirty="0"/>
              <a:t>Sign In – Scan 1D Barcode</a:t>
            </a:r>
          </a:p>
        </p:txBody>
      </p:sp>
      <p:sp>
        <p:nvSpPr>
          <p:cNvPr id="2" name="Text Placeholder 1">
            <a:extLst>
              <a:ext uri="{FF2B5EF4-FFF2-40B4-BE49-F238E27FC236}">
                <a16:creationId xmlns:a16="http://schemas.microsoft.com/office/drawing/2014/main" id="{D753469B-3849-4278-8D46-68C5F6B1CC45}"/>
              </a:ext>
            </a:extLst>
          </p:cNvPr>
          <p:cNvSpPr>
            <a:spLocks noGrp="1"/>
          </p:cNvSpPr>
          <p:nvPr>
            <p:ph type="body" sz="quarter" idx="10"/>
          </p:nvPr>
        </p:nvSpPr>
        <p:spPr>
          <a:xfrm>
            <a:off x="876300" y="1148063"/>
            <a:ext cx="7518400" cy="4106862"/>
          </a:xfrm>
        </p:spPr>
        <p:txBody>
          <a:bodyPr/>
          <a:lstStyle/>
          <a:p>
            <a:r>
              <a:rPr lang="en-US" dirty="0"/>
              <a:t>Perform the following steps to sign in visitors, contractors and volunteers who have a district-issued ID or government-issued ID that contains a 1D barcode:</a:t>
            </a:r>
          </a:p>
          <a:p>
            <a:pPr marL="400050" indent="-342900">
              <a:buFont typeface="+mj-lt"/>
              <a:buAutoNum type="arabicPeriod"/>
            </a:pPr>
            <a:r>
              <a:rPr lang="en-US" dirty="0"/>
              <a:t>In the navigation menu, select </a:t>
            </a:r>
            <a:r>
              <a:rPr lang="en-US" b="1" dirty="0"/>
              <a:t>Sign In/Sign Out</a:t>
            </a:r>
            <a:r>
              <a:rPr lang="en-US" dirty="0"/>
              <a:t>. </a:t>
            </a:r>
          </a:p>
          <a:p>
            <a:pPr marL="400050" indent="-342900">
              <a:buFont typeface="+mj-lt"/>
              <a:buAutoNum type="arabicPeriod"/>
            </a:pPr>
            <a:r>
              <a:rPr lang="en-US" dirty="0"/>
              <a:t>On the </a:t>
            </a:r>
            <a:r>
              <a:rPr lang="en-US" b="1" dirty="0"/>
              <a:t>Sign In/Sign Out</a:t>
            </a:r>
            <a:r>
              <a:rPr lang="en-US" dirty="0"/>
              <a:t> workspace, wave the district-issued or government-issued ID under the barcode scanner.</a:t>
            </a:r>
          </a:p>
          <a:p>
            <a:pPr marL="400050" indent="-342900">
              <a:buFont typeface="+mj-lt"/>
              <a:buAutoNum type="arabicPeriod"/>
            </a:pPr>
            <a:r>
              <a:rPr lang="en-US" dirty="0"/>
              <a:t>Carefully verify that the information on the screen matches the information on the ID. </a:t>
            </a:r>
          </a:p>
          <a:p>
            <a:pPr marL="400050" indent="-342900">
              <a:buFont typeface="+mj-lt"/>
              <a:buAutoNum type="arabicPeriod"/>
            </a:pPr>
            <a:r>
              <a:rPr lang="en-US" dirty="0"/>
              <a:t>In the </a:t>
            </a:r>
            <a:r>
              <a:rPr lang="en-US" b="1" dirty="0"/>
              <a:t>Destination/Reason </a:t>
            </a:r>
            <a:r>
              <a:rPr lang="en-US" dirty="0"/>
              <a:t>field, specify the purpose for the visit; you can select a pre-defined destination/reason from the drop-down list or enter another destination/reason in the text field.</a:t>
            </a:r>
          </a:p>
          <a:p>
            <a:pPr marL="400050" indent="-342900">
              <a:buFont typeface="+mj-lt"/>
              <a:buAutoNum type="arabicPeriod"/>
            </a:pPr>
            <a:r>
              <a:rPr lang="en-US" dirty="0"/>
              <a:t>If signing in a volunteer, select the </a:t>
            </a:r>
            <a:r>
              <a:rPr lang="en-US" b="1" dirty="0"/>
              <a:t>Function</a:t>
            </a:r>
            <a:r>
              <a:rPr lang="en-US" dirty="0"/>
              <a:t> from the drop-down list.</a:t>
            </a:r>
          </a:p>
          <a:p>
            <a:pPr marL="400050" indent="-342900">
              <a:buFont typeface="+mj-lt"/>
              <a:buAutoNum type="arabicPeriod"/>
            </a:pPr>
            <a:r>
              <a:rPr lang="en-US" dirty="0"/>
              <a:t>Click </a:t>
            </a:r>
            <a:r>
              <a:rPr lang="en-US" b="1" dirty="0"/>
              <a:t>Submit &amp; Print</a:t>
            </a:r>
            <a:r>
              <a:rPr lang="en-US" dirty="0"/>
              <a:t> to print a badge, or click </a:t>
            </a:r>
            <a:r>
              <a:rPr lang="en-US" b="1" dirty="0"/>
              <a:t>Submit</a:t>
            </a:r>
            <a:r>
              <a:rPr lang="en-US" dirty="0"/>
              <a:t> to enter the information into the system without printing a badge.</a:t>
            </a:r>
          </a:p>
          <a:p>
            <a:pPr marL="401638" lvl="2" indent="0">
              <a:buNone/>
            </a:pPr>
            <a:r>
              <a:rPr lang="en-US" dirty="0"/>
              <a:t>When the record is submitted, if the information matches the criteria for an offender or custom alert, a Possible Offender Alert or Possible Custom Alert displays on the screen. Proceed to </a:t>
            </a:r>
            <a:r>
              <a:rPr lang="en-US" dirty="0">
                <a:hlinkClick r:id="rId3" action="ppaction://hlinksldjump"/>
              </a:rPr>
              <a:t>Possible Offender or Custom Alert</a:t>
            </a:r>
            <a:r>
              <a:rPr lang="en-US" dirty="0"/>
              <a:t>.</a:t>
            </a:r>
          </a:p>
          <a:p>
            <a:pPr marL="401638" lvl="2" indent="0">
              <a:buNone/>
            </a:pPr>
            <a:r>
              <a:rPr lang="en-US" dirty="0"/>
              <a:t>Otherwise, the </a:t>
            </a:r>
            <a:r>
              <a:rPr lang="en-US" i="1" dirty="0"/>
              <a:t>Checks performed, sign in successful </a:t>
            </a:r>
            <a:r>
              <a:rPr lang="en-US" dirty="0"/>
              <a:t>message is displayed.</a:t>
            </a:r>
          </a:p>
          <a:p>
            <a:endParaRPr lang="en-US" dirty="0"/>
          </a:p>
        </p:txBody>
      </p:sp>
      <p:cxnSp>
        <p:nvCxnSpPr>
          <p:cNvPr id="8" name="Straight Connector 7"/>
          <p:cNvCxnSpPr/>
          <p:nvPr/>
        </p:nvCxnSpPr>
        <p:spPr>
          <a:xfrm>
            <a:off x="2015067" y="1752724"/>
            <a:ext cx="0" cy="33743"/>
          </a:xfrm>
          <a:prstGeom prst="line">
            <a:avLst/>
          </a:prstGeom>
          <a:ln>
            <a:no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264960"/>
      </p:ext>
    </p:extLst>
  </p:cSld>
  <p:clrMapOvr>
    <a:masterClrMapping/>
  </p:clrMapOvr>
  <p:transition spd="med">
    <p:wipe dir="d"/>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p:nvPr/>
        </p:nvSpPr>
        <p:spPr>
          <a:xfrm>
            <a:off x="876300" y="1140518"/>
            <a:ext cx="7991475" cy="2939266"/>
          </a:xfrm>
          <a:prstGeom prst="rect">
            <a:avLst/>
          </a:prstGeom>
        </p:spPr>
        <p:txBody>
          <a:bodyPr wrap="square">
            <a:spAutoFit/>
          </a:bodyPr>
          <a:lstStyle/>
          <a:p>
            <a:pPr>
              <a:spcBef>
                <a:spcPts val="300"/>
              </a:spcBef>
              <a:spcAft>
                <a:spcPts val="300"/>
              </a:spcAft>
            </a:pPr>
            <a:r>
              <a:rPr lang="en-US" sz="1400" dirty="0">
                <a:latin typeface="+mn-lt"/>
              </a:rPr>
              <a:t>Scanning an ID is the easiest and recommended method for signing in visitors, contractors and volunteers. You must have the Raptor Optical Scanner attached to your computer to use this feature.</a:t>
            </a:r>
          </a:p>
          <a:p>
            <a:pPr>
              <a:spcBef>
                <a:spcPts val="300"/>
              </a:spcBef>
              <a:spcAft>
                <a:spcPts val="300"/>
              </a:spcAft>
            </a:pPr>
            <a:r>
              <a:rPr lang="en-US" sz="1400" dirty="0">
                <a:latin typeface="+mn-lt"/>
              </a:rPr>
              <a:t>Perform the following steps to sign in visitors, contractors and volunteers who have a district-issued ID that contains a 1D barcode:</a:t>
            </a:r>
          </a:p>
          <a:p>
            <a:pPr marL="342900" indent="-342900">
              <a:spcBef>
                <a:spcPts val="300"/>
              </a:spcBef>
              <a:spcAft>
                <a:spcPts val="300"/>
              </a:spcAft>
              <a:buFont typeface="+mj-lt"/>
              <a:buAutoNum type="arabicPeriod"/>
            </a:pPr>
            <a:r>
              <a:rPr lang="en-US" sz="1400" dirty="0">
                <a:latin typeface="+mn-lt"/>
              </a:rPr>
              <a:t>In the navigation menu, select </a:t>
            </a:r>
            <a:r>
              <a:rPr lang="en-US" sz="1400" b="1" dirty="0">
                <a:latin typeface="+mn-lt"/>
              </a:rPr>
              <a:t>Sign In/Sign Out</a:t>
            </a:r>
            <a:r>
              <a:rPr lang="en-US" sz="1400" dirty="0">
                <a:latin typeface="+mn-lt"/>
              </a:rPr>
              <a:t>. </a:t>
            </a:r>
          </a:p>
          <a:p>
            <a:pPr marL="342900" indent="-342900">
              <a:spcBef>
                <a:spcPts val="300"/>
              </a:spcBef>
              <a:spcAft>
                <a:spcPts val="300"/>
              </a:spcAft>
              <a:buFont typeface="+mj-lt"/>
              <a:buAutoNum type="arabicPeriod"/>
            </a:pPr>
            <a:r>
              <a:rPr lang="en-US" sz="1400" dirty="0">
                <a:latin typeface="+mn-lt"/>
              </a:rPr>
              <a:t>On the </a:t>
            </a:r>
            <a:r>
              <a:rPr lang="en-US" sz="1400" b="1" dirty="0">
                <a:latin typeface="+mn-lt"/>
              </a:rPr>
              <a:t>Sign In/Sign Out</a:t>
            </a:r>
            <a:r>
              <a:rPr lang="en-US" sz="1400" dirty="0">
                <a:latin typeface="+mn-lt"/>
              </a:rPr>
              <a:t> workspace, click </a:t>
            </a:r>
            <a:r>
              <a:rPr lang="en-US" sz="1400" b="1" dirty="0">
                <a:latin typeface="+mn-lt"/>
              </a:rPr>
              <a:t>Sign In &gt; [Visitor</a:t>
            </a:r>
            <a:r>
              <a:rPr lang="en-US" sz="1400" dirty="0">
                <a:latin typeface="+mn-lt"/>
              </a:rPr>
              <a:t>, </a:t>
            </a:r>
            <a:r>
              <a:rPr lang="en-US" sz="1400" b="1" dirty="0">
                <a:latin typeface="+mn-lt"/>
              </a:rPr>
              <a:t>Contractor</a:t>
            </a:r>
            <a:r>
              <a:rPr lang="en-US" sz="1400" dirty="0">
                <a:latin typeface="+mn-lt"/>
              </a:rPr>
              <a:t> or </a:t>
            </a:r>
            <a:r>
              <a:rPr lang="en-US" sz="1400" b="1" dirty="0">
                <a:latin typeface="+mn-lt"/>
              </a:rPr>
              <a:t>Volunteer</a:t>
            </a:r>
            <a:r>
              <a:rPr lang="en-US" sz="1400" dirty="0">
                <a:latin typeface="+mn-lt"/>
              </a:rPr>
              <a:t>].</a:t>
            </a:r>
          </a:p>
          <a:p>
            <a:pPr marL="342900" indent="-342900">
              <a:spcBef>
                <a:spcPts val="300"/>
              </a:spcBef>
              <a:spcAft>
                <a:spcPts val="300"/>
              </a:spcAft>
              <a:buFont typeface="+mj-lt"/>
              <a:buAutoNum type="arabicPeriod"/>
            </a:pPr>
            <a:r>
              <a:rPr lang="en-US" sz="1400" dirty="0">
                <a:latin typeface="+mn-lt"/>
              </a:rPr>
              <a:t>Insert the state-issued identification card into the scanner.</a:t>
            </a:r>
          </a:p>
          <a:p>
            <a:pPr marL="630238" lvl="1" indent="-285750">
              <a:spcBef>
                <a:spcPts val="300"/>
              </a:spcBef>
              <a:spcAft>
                <a:spcPts val="300"/>
              </a:spcAft>
              <a:buFont typeface="Wingdings" panose="05000000000000000000" pitchFamily="2" charset="2"/>
              <a:buChar char="§"/>
            </a:pPr>
            <a:r>
              <a:rPr lang="en-US" sz="1400" dirty="0">
                <a:latin typeface="+mn-lt"/>
              </a:rPr>
              <a:t>For the </a:t>
            </a:r>
            <a:r>
              <a:rPr lang="en-US" sz="1400" dirty="0" err="1">
                <a:latin typeface="+mn-lt"/>
              </a:rPr>
              <a:t>ScanShell</a:t>
            </a:r>
            <a:r>
              <a:rPr lang="en-US" sz="1400" dirty="0">
                <a:latin typeface="+mn-lt"/>
              </a:rPr>
              <a:t> 800DX scanner, insert face up and click </a:t>
            </a:r>
            <a:r>
              <a:rPr lang="en-US" sz="1400" b="1" dirty="0">
                <a:latin typeface="+mn-lt"/>
              </a:rPr>
              <a:t>Scan ID</a:t>
            </a:r>
            <a:r>
              <a:rPr lang="en-US" sz="1400" dirty="0">
                <a:latin typeface="+mn-lt"/>
              </a:rPr>
              <a:t>.</a:t>
            </a:r>
          </a:p>
          <a:p>
            <a:pPr marL="628650" lvl="1" indent="-285750">
              <a:spcBef>
                <a:spcPts val="300"/>
              </a:spcBef>
              <a:spcAft>
                <a:spcPts val="300"/>
              </a:spcAft>
              <a:buFont typeface="Wingdings" panose="05000000000000000000" pitchFamily="2" charset="2"/>
              <a:buChar char="§"/>
            </a:pPr>
            <a:r>
              <a:rPr lang="en-US" sz="1400" dirty="0">
                <a:latin typeface="+mn-lt"/>
              </a:rPr>
              <a:t>For the Raptor CR5400 Duplex Scanner, insert the card in any direction and click </a:t>
            </a:r>
            <a:r>
              <a:rPr lang="en-US" sz="1400" b="1" dirty="0">
                <a:latin typeface="+mn-lt"/>
              </a:rPr>
              <a:t>Scan ID</a:t>
            </a:r>
            <a:r>
              <a:rPr lang="en-US" sz="1400" dirty="0">
                <a:latin typeface="+mn-lt"/>
              </a:rPr>
              <a:t>.</a:t>
            </a:r>
          </a:p>
          <a:p>
            <a:pPr marL="342900" lvl="1">
              <a:spcBef>
                <a:spcPts val="300"/>
              </a:spcBef>
              <a:spcAft>
                <a:spcPts val="300"/>
              </a:spcAft>
            </a:pPr>
            <a:r>
              <a:rPr lang="en-US" sz="1200" b="1" dirty="0">
                <a:latin typeface="+mn-lt"/>
              </a:rPr>
              <a:t>Note:</a:t>
            </a:r>
            <a:r>
              <a:rPr lang="en-US" sz="1200" dirty="0">
                <a:latin typeface="+mn-lt"/>
              </a:rPr>
              <a:t> If the 2D barcode cannot be read but the photo is scanned, a message will be displayed indicating you need to manually enter the information. Click </a:t>
            </a:r>
            <a:r>
              <a:rPr lang="en-US" sz="1200" b="1" dirty="0">
                <a:latin typeface="+mn-lt"/>
              </a:rPr>
              <a:t>OK</a:t>
            </a:r>
            <a:r>
              <a:rPr lang="en-US" sz="1200" dirty="0">
                <a:latin typeface="+mn-lt"/>
              </a:rPr>
              <a:t> and then perform a </a:t>
            </a:r>
            <a:r>
              <a:rPr lang="en-US" sz="1200" dirty="0">
                <a:latin typeface="+mn-lt"/>
                <a:hlinkClick r:id="rId3" action="ppaction://hlinksldjump"/>
              </a:rPr>
              <a:t>Manual Entry</a:t>
            </a:r>
            <a:r>
              <a:rPr lang="en-US" sz="1200" dirty="0">
                <a:latin typeface="+mn-lt"/>
              </a:rPr>
              <a:t>. </a:t>
            </a:r>
          </a:p>
        </p:txBody>
      </p:sp>
      <p:sp>
        <p:nvSpPr>
          <p:cNvPr id="10242" name="Rectangle 2"/>
          <p:cNvSpPr>
            <a:spLocks noGrp="1" noChangeArrowheads="1"/>
          </p:cNvSpPr>
          <p:nvPr>
            <p:ph type="title"/>
          </p:nvPr>
        </p:nvSpPr>
        <p:spPr>
          <a:xfrm>
            <a:off x="758907" y="327879"/>
            <a:ext cx="7543800" cy="746761"/>
          </a:xfrm>
          <a:ln>
            <a:noFill/>
          </a:ln>
        </p:spPr>
        <p:txBody>
          <a:bodyPr>
            <a:normAutofit/>
          </a:bodyPr>
          <a:lstStyle/>
          <a:p>
            <a:r>
              <a:rPr lang="en-US" dirty="0"/>
              <a:t>Sign In – Scan ID</a:t>
            </a:r>
          </a:p>
        </p:txBody>
      </p:sp>
      <p:cxnSp>
        <p:nvCxnSpPr>
          <p:cNvPr id="8" name="Straight Connector 7"/>
          <p:cNvCxnSpPr/>
          <p:nvPr/>
        </p:nvCxnSpPr>
        <p:spPr>
          <a:xfrm>
            <a:off x="2015067" y="1752724"/>
            <a:ext cx="0" cy="33743"/>
          </a:xfrm>
          <a:prstGeom prst="line">
            <a:avLst/>
          </a:prstGeom>
          <a:ln>
            <a:noFill/>
          </a:ln>
        </p:spPr>
        <p:style>
          <a:lnRef idx="1">
            <a:schemeClr val="accent1"/>
          </a:lnRef>
          <a:fillRef idx="0">
            <a:schemeClr val="accent1"/>
          </a:fillRef>
          <a:effectRef idx="0">
            <a:schemeClr val="accent1"/>
          </a:effectRef>
          <a:fontRef idx="minor">
            <a:schemeClr val="tx1"/>
          </a:fontRef>
        </p:style>
      </p:cxnSp>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1302588" y="4134606"/>
            <a:ext cx="3062492" cy="1507069"/>
          </a:xfrm>
          <a:prstGeom prst="rect">
            <a:avLst/>
          </a:prstGeom>
          <a:solidFill>
            <a:srgbClr val="FFFFFF"/>
          </a:solidFill>
          <a:ln>
            <a:noFill/>
          </a:ln>
        </p:spPr>
      </p:pic>
      <p:sp>
        <p:nvSpPr>
          <p:cNvPr id="2" name="TextBox 1">
            <a:extLst>
              <a:ext uri="{FF2B5EF4-FFF2-40B4-BE49-F238E27FC236}">
                <a16:creationId xmlns:a16="http://schemas.microsoft.com/office/drawing/2014/main" id="{5A4F5B96-8277-4DF2-964A-3043A8DF1170}"/>
              </a:ext>
            </a:extLst>
          </p:cNvPr>
          <p:cNvSpPr txBox="1"/>
          <p:nvPr/>
        </p:nvSpPr>
        <p:spPr>
          <a:xfrm>
            <a:off x="1889185" y="5633049"/>
            <a:ext cx="2165229" cy="276999"/>
          </a:xfrm>
          <a:prstGeom prst="rect">
            <a:avLst/>
          </a:prstGeom>
          <a:noFill/>
        </p:spPr>
        <p:txBody>
          <a:bodyPr wrap="square" rtlCol="0">
            <a:spAutoFit/>
          </a:bodyPr>
          <a:lstStyle/>
          <a:p>
            <a:r>
              <a:rPr lang="en-US" sz="1200" b="1" dirty="0" err="1"/>
              <a:t>ScanShell</a:t>
            </a:r>
            <a:r>
              <a:rPr lang="en-US" sz="1200" b="1" dirty="0"/>
              <a:t> 800DX Scanner</a:t>
            </a:r>
          </a:p>
        </p:txBody>
      </p:sp>
      <p:sp>
        <p:nvSpPr>
          <p:cNvPr id="4" name="TextBox 3">
            <a:extLst>
              <a:ext uri="{FF2B5EF4-FFF2-40B4-BE49-F238E27FC236}">
                <a16:creationId xmlns:a16="http://schemas.microsoft.com/office/drawing/2014/main" id="{1D516F95-762E-45F1-BB5B-4D17975742CE}"/>
              </a:ext>
            </a:extLst>
          </p:cNvPr>
          <p:cNvSpPr txBox="1"/>
          <p:nvPr/>
        </p:nvSpPr>
        <p:spPr>
          <a:xfrm>
            <a:off x="5201729" y="6374920"/>
            <a:ext cx="2527539" cy="276999"/>
          </a:xfrm>
          <a:prstGeom prst="rect">
            <a:avLst/>
          </a:prstGeom>
          <a:noFill/>
        </p:spPr>
        <p:txBody>
          <a:bodyPr wrap="square" rtlCol="0">
            <a:spAutoFit/>
          </a:bodyPr>
          <a:lstStyle/>
          <a:p>
            <a:r>
              <a:rPr lang="en-US" sz="1200" b="1" dirty="0"/>
              <a:t>Raptor CR5400 Duplex Scanner</a:t>
            </a:r>
          </a:p>
        </p:txBody>
      </p:sp>
      <p:pic>
        <p:nvPicPr>
          <p:cNvPr id="9" name="Picture 8">
            <a:extLst>
              <a:ext uri="{FF2B5EF4-FFF2-40B4-BE49-F238E27FC236}">
                <a16:creationId xmlns:a16="http://schemas.microsoft.com/office/drawing/2014/main" id="{052677A0-F0F4-4307-A227-BD0D03A42F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5384" y="4090496"/>
            <a:ext cx="2096465" cy="2284425"/>
          </a:xfrm>
          <a:prstGeom prst="rect">
            <a:avLst/>
          </a:prstGeom>
        </p:spPr>
      </p:pic>
    </p:spTree>
    <p:extLst>
      <p:ext uri="{BB962C8B-B14F-4D97-AF65-F5344CB8AC3E}">
        <p14:creationId xmlns:p14="http://schemas.microsoft.com/office/powerpoint/2010/main" val="3350079584"/>
      </p:ext>
    </p:extLst>
  </p:cSld>
  <p:clrMapOvr>
    <a:masterClrMapping/>
  </p:clrMapOvr>
  <p:transition spd="med">
    <p:wipe dir="d"/>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p:nvPr/>
        </p:nvSpPr>
        <p:spPr>
          <a:xfrm>
            <a:off x="876300" y="1140518"/>
            <a:ext cx="7991475" cy="3416320"/>
          </a:xfrm>
          <a:prstGeom prst="rect">
            <a:avLst/>
          </a:prstGeom>
        </p:spPr>
        <p:txBody>
          <a:bodyPr wrap="square">
            <a:spAutoFit/>
          </a:bodyPr>
          <a:lstStyle/>
          <a:p>
            <a:pPr marL="342900" indent="-342900">
              <a:spcBef>
                <a:spcPts val="300"/>
              </a:spcBef>
              <a:spcAft>
                <a:spcPts val="300"/>
              </a:spcAft>
              <a:buFont typeface="+mj-lt"/>
              <a:buAutoNum type="arabicPeriod" startAt="4"/>
            </a:pPr>
            <a:r>
              <a:rPr lang="en-US" sz="1400" dirty="0">
                <a:latin typeface="+mn-lt"/>
              </a:rPr>
              <a:t>Carefully verify that the information on the screen matches the information on the ID. If any of the information is incorrect, click the </a:t>
            </a:r>
            <a:r>
              <a:rPr lang="en-US" sz="1400" b="1" dirty="0">
                <a:latin typeface="+mn-lt"/>
              </a:rPr>
              <a:t>Edit</a:t>
            </a:r>
            <a:r>
              <a:rPr lang="en-US" sz="1400" dirty="0">
                <a:latin typeface="+mn-lt"/>
              </a:rPr>
              <a:t> button located to the right of the Last Name field, and modify any incorrect information before continuing the sign-in process. </a:t>
            </a:r>
          </a:p>
          <a:p>
            <a:pPr marL="342900" indent="-342900">
              <a:spcBef>
                <a:spcPts val="300"/>
              </a:spcBef>
              <a:spcAft>
                <a:spcPts val="300"/>
              </a:spcAft>
              <a:buFont typeface="+mj-lt"/>
              <a:buAutoNum type="arabicPeriod" startAt="4"/>
            </a:pPr>
            <a:r>
              <a:rPr lang="en-US" sz="1400" dirty="0">
                <a:latin typeface="+mn-lt"/>
              </a:rPr>
              <a:t>In the </a:t>
            </a:r>
            <a:r>
              <a:rPr lang="en-US" sz="1400" b="1" dirty="0">
                <a:latin typeface="+mn-lt"/>
              </a:rPr>
              <a:t>Destination/Reason </a:t>
            </a:r>
            <a:r>
              <a:rPr lang="en-US" sz="1400" dirty="0">
                <a:latin typeface="+mn-lt"/>
              </a:rPr>
              <a:t>field, specify the purpose for the visit; you can select a pre-defined destination/reason from the drop-down list or enter another destination/reason in the text field.</a:t>
            </a:r>
          </a:p>
          <a:p>
            <a:pPr marL="342900" indent="-342900">
              <a:spcBef>
                <a:spcPts val="300"/>
              </a:spcBef>
              <a:spcAft>
                <a:spcPts val="300"/>
              </a:spcAft>
              <a:buFont typeface="+mj-lt"/>
              <a:buAutoNum type="arabicPeriod" startAt="4"/>
            </a:pPr>
            <a:r>
              <a:rPr lang="en-US" sz="1400" dirty="0">
                <a:latin typeface="+mn-lt"/>
              </a:rPr>
              <a:t>If signing in a volunteer, select the </a:t>
            </a:r>
            <a:r>
              <a:rPr lang="en-US" sz="1400" b="1" dirty="0">
                <a:latin typeface="+mn-lt"/>
              </a:rPr>
              <a:t>Function</a:t>
            </a:r>
            <a:r>
              <a:rPr lang="en-US" sz="1400" dirty="0">
                <a:latin typeface="+mn-lt"/>
              </a:rPr>
              <a:t> from the drop-down list.</a:t>
            </a:r>
          </a:p>
          <a:p>
            <a:pPr marL="342900" indent="-342900">
              <a:spcBef>
                <a:spcPts val="300"/>
              </a:spcBef>
              <a:spcAft>
                <a:spcPts val="300"/>
              </a:spcAft>
              <a:buFont typeface="+mj-lt"/>
              <a:buAutoNum type="arabicPeriod" startAt="4"/>
            </a:pPr>
            <a:r>
              <a:rPr lang="en-US" sz="1400" dirty="0">
                <a:latin typeface="+mn-lt"/>
              </a:rPr>
              <a:t>Click </a:t>
            </a:r>
            <a:r>
              <a:rPr lang="en-US" sz="1400" b="1" dirty="0">
                <a:latin typeface="+mn-lt"/>
              </a:rPr>
              <a:t>Submit &amp; Print </a:t>
            </a:r>
            <a:r>
              <a:rPr lang="en-US" sz="1400" dirty="0">
                <a:latin typeface="+mn-lt"/>
              </a:rPr>
              <a:t>to print a badge, or click </a:t>
            </a:r>
            <a:r>
              <a:rPr lang="en-US" sz="1400" b="1" dirty="0">
                <a:latin typeface="+mn-lt"/>
              </a:rPr>
              <a:t>Submit</a:t>
            </a:r>
            <a:r>
              <a:rPr lang="en-US" sz="1400" dirty="0">
                <a:latin typeface="+mn-lt"/>
              </a:rPr>
              <a:t> to enter the information into the system without printing a badge.</a:t>
            </a:r>
          </a:p>
          <a:p>
            <a:pPr marL="347663">
              <a:spcBef>
                <a:spcPts val="300"/>
              </a:spcBef>
              <a:spcAft>
                <a:spcPts val="300"/>
              </a:spcAft>
            </a:pPr>
            <a:r>
              <a:rPr lang="en-US" sz="1400" dirty="0">
                <a:latin typeface="+mn-lt"/>
              </a:rPr>
              <a:t>When the record is submitted, if the information matches the criteria for an offender or custom alert, a Possible Offender Alert or Possible Custom Alert displays on the screen. Proceed to </a:t>
            </a:r>
            <a:r>
              <a:rPr lang="en-US" sz="1400" dirty="0">
                <a:latin typeface="+mn-lt"/>
                <a:hlinkClick r:id="rId3" action="ppaction://hlinksldjump"/>
              </a:rPr>
              <a:t>Possible Offender or Custom Alert</a:t>
            </a:r>
            <a:r>
              <a:rPr lang="en-US" sz="1400" dirty="0">
                <a:latin typeface="+mn-lt"/>
              </a:rPr>
              <a:t>.</a:t>
            </a:r>
          </a:p>
          <a:p>
            <a:pPr marL="347663">
              <a:spcBef>
                <a:spcPts val="300"/>
              </a:spcBef>
              <a:spcAft>
                <a:spcPts val="300"/>
              </a:spcAft>
            </a:pPr>
            <a:r>
              <a:rPr lang="en-US" sz="1400" dirty="0">
                <a:latin typeface="+mn-lt"/>
              </a:rPr>
              <a:t>Otherwise, the </a:t>
            </a:r>
            <a:r>
              <a:rPr lang="en-US" sz="1400" i="1" dirty="0">
                <a:latin typeface="+mn-lt"/>
              </a:rPr>
              <a:t>Checks performed, sign in successful </a:t>
            </a:r>
            <a:r>
              <a:rPr lang="en-US" sz="1400" dirty="0">
                <a:latin typeface="+mn-lt"/>
              </a:rPr>
              <a:t>message is displayed.</a:t>
            </a:r>
          </a:p>
          <a:p>
            <a:pPr>
              <a:spcBef>
                <a:spcPts val="300"/>
              </a:spcBef>
              <a:spcAft>
                <a:spcPts val="300"/>
              </a:spcAft>
            </a:pPr>
            <a:endParaRPr lang="en-US" sz="1400" dirty="0">
              <a:latin typeface="+mn-lt"/>
            </a:endParaRPr>
          </a:p>
        </p:txBody>
      </p:sp>
      <p:sp>
        <p:nvSpPr>
          <p:cNvPr id="10242" name="Rectangle 2"/>
          <p:cNvSpPr>
            <a:spLocks noGrp="1" noChangeArrowheads="1"/>
          </p:cNvSpPr>
          <p:nvPr>
            <p:ph type="title"/>
          </p:nvPr>
        </p:nvSpPr>
        <p:spPr>
          <a:xfrm>
            <a:off x="758907" y="327879"/>
            <a:ext cx="7543800" cy="746761"/>
          </a:xfrm>
          <a:ln>
            <a:noFill/>
          </a:ln>
        </p:spPr>
        <p:txBody>
          <a:bodyPr>
            <a:normAutofit/>
          </a:bodyPr>
          <a:lstStyle/>
          <a:p>
            <a:r>
              <a:rPr lang="en-US" dirty="0"/>
              <a:t>Sign In – Scan ID, cont.</a:t>
            </a:r>
          </a:p>
        </p:txBody>
      </p:sp>
      <p:cxnSp>
        <p:nvCxnSpPr>
          <p:cNvPr id="8" name="Straight Connector 7"/>
          <p:cNvCxnSpPr/>
          <p:nvPr/>
        </p:nvCxnSpPr>
        <p:spPr>
          <a:xfrm>
            <a:off x="2015067" y="1752724"/>
            <a:ext cx="0" cy="33743"/>
          </a:xfrm>
          <a:prstGeom prst="line">
            <a:avLst/>
          </a:prstGeom>
          <a:ln>
            <a:no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1397196"/>
      </p:ext>
    </p:extLst>
  </p:cSld>
  <p:clrMapOvr>
    <a:masterClrMapping/>
  </p:clrMapOvr>
  <p:transition spd="med">
    <p:wipe dir="d"/>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ln>
            <a:noFill/>
          </a:ln>
        </p:spPr>
        <p:txBody>
          <a:bodyPr>
            <a:normAutofit/>
          </a:bodyPr>
          <a:lstStyle/>
          <a:p>
            <a:r>
              <a:rPr lang="en-US" dirty="0"/>
              <a:t>Sign In – Find</a:t>
            </a:r>
          </a:p>
        </p:txBody>
      </p:sp>
      <p:sp>
        <p:nvSpPr>
          <p:cNvPr id="4" name="Text Placeholder 3">
            <a:extLst>
              <a:ext uri="{FF2B5EF4-FFF2-40B4-BE49-F238E27FC236}">
                <a16:creationId xmlns:a16="http://schemas.microsoft.com/office/drawing/2014/main" id="{47160F68-2347-4987-A6FE-B13B746D537B}"/>
              </a:ext>
            </a:extLst>
          </p:cNvPr>
          <p:cNvSpPr>
            <a:spLocks noGrp="1"/>
          </p:cNvSpPr>
          <p:nvPr>
            <p:ph type="body" sz="quarter" idx="10"/>
          </p:nvPr>
        </p:nvSpPr>
        <p:spPr>
          <a:xfrm>
            <a:off x="876300" y="1122182"/>
            <a:ext cx="7828788" cy="5735818"/>
          </a:xfrm>
        </p:spPr>
        <p:txBody>
          <a:bodyPr>
            <a:normAutofit/>
          </a:bodyPr>
          <a:lstStyle/>
          <a:p>
            <a:r>
              <a:rPr lang="en-US" dirty="0"/>
              <a:t>The Find feature allows you to find people who are already in the Raptor system, quickly pull up their profile and sign them in. </a:t>
            </a:r>
          </a:p>
          <a:p>
            <a:r>
              <a:rPr lang="en-US" b="1" dirty="0"/>
              <a:t>Note:</a:t>
            </a:r>
            <a:r>
              <a:rPr lang="en-US" dirty="0"/>
              <a:t> This sign-in method can be used to sign in anyone who was previously scanned into the system. This method must be used to sign in students, staff members and volunteers.</a:t>
            </a:r>
          </a:p>
          <a:p>
            <a:pPr marL="400050" indent="-342900">
              <a:buFont typeface="+mj-lt"/>
              <a:buAutoNum type="arabicPeriod"/>
            </a:pPr>
            <a:r>
              <a:rPr lang="en-US" dirty="0"/>
              <a:t>In the navigation menu, select </a:t>
            </a:r>
            <a:r>
              <a:rPr lang="en-US" b="1" dirty="0"/>
              <a:t>Sign In/Sign Out</a:t>
            </a:r>
            <a:r>
              <a:rPr lang="en-US" dirty="0"/>
              <a:t>. </a:t>
            </a:r>
          </a:p>
          <a:p>
            <a:pPr marL="400050" indent="-342900">
              <a:buFont typeface="+mj-lt"/>
              <a:buAutoNum type="arabicPeriod"/>
            </a:pPr>
            <a:r>
              <a:rPr lang="en-US" dirty="0"/>
              <a:t>On the </a:t>
            </a:r>
            <a:r>
              <a:rPr lang="en-US" b="1" dirty="0"/>
              <a:t>Sign In/Sign Out </a:t>
            </a:r>
            <a:r>
              <a:rPr lang="en-US" dirty="0"/>
              <a:t>workspace, click </a:t>
            </a:r>
            <a:r>
              <a:rPr lang="en-US" b="1" dirty="0"/>
              <a:t>Sign In &gt; [Visitor, Contractor, Student, Staff or Volunteer]</a:t>
            </a:r>
            <a:r>
              <a:rPr lang="en-US" dirty="0"/>
              <a:t>.</a:t>
            </a:r>
          </a:p>
          <a:p>
            <a:pPr marL="400050" indent="-342900">
              <a:buFont typeface="+mj-lt"/>
              <a:buAutoNum type="arabicPeriod"/>
            </a:pPr>
            <a:r>
              <a:rPr lang="en-US" dirty="0"/>
              <a:t>In the </a:t>
            </a:r>
            <a:r>
              <a:rPr lang="en-US" b="1" dirty="0"/>
              <a:t>Find</a:t>
            </a:r>
            <a:r>
              <a:rPr lang="en-US" dirty="0"/>
              <a:t> text box, type the </a:t>
            </a:r>
            <a:r>
              <a:rPr lang="en-US" b="1" dirty="0"/>
              <a:t>First Name </a:t>
            </a:r>
            <a:br>
              <a:rPr lang="en-US" dirty="0"/>
            </a:br>
            <a:r>
              <a:rPr lang="en-US" dirty="0"/>
              <a:t>and/or </a:t>
            </a:r>
            <a:r>
              <a:rPr lang="en-US" b="1" dirty="0"/>
              <a:t>Last Name </a:t>
            </a:r>
            <a:r>
              <a:rPr lang="en-US" dirty="0"/>
              <a:t>and then click </a:t>
            </a:r>
            <a:r>
              <a:rPr lang="en-US" b="1" dirty="0"/>
              <a:t>Find</a:t>
            </a:r>
            <a:r>
              <a:rPr lang="en-US" dirty="0"/>
              <a:t>.</a:t>
            </a:r>
          </a:p>
          <a:p>
            <a:pPr marL="400050" indent="-342900">
              <a:buFont typeface="+mj-lt"/>
              <a:buAutoNum type="arabicPeriod"/>
            </a:pPr>
            <a:r>
              <a:rPr lang="en-US" dirty="0"/>
              <a:t>Perform one of the following actions depending on the search results:</a:t>
            </a:r>
          </a:p>
          <a:p>
            <a:pPr marL="682625" lvl="2" indent="-285750"/>
            <a:r>
              <a:rPr lang="en-US" dirty="0"/>
              <a:t>If the system finds the exact match during the search, the person's information displays. </a:t>
            </a:r>
          </a:p>
          <a:p>
            <a:pPr marL="682625" lvl="2" indent="-285750"/>
            <a:r>
              <a:rPr lang="en-US" dirty="0"/>
              <a:t>If the system returns multiple matches, find the name in the Search Results list and click </a:t>
            </a:r>
            <a:r>
              <a:rPr lang="en-US" b="1" dirty="0"/>
              <a:t>Sign In</a:t>
            </a:r>
            <a:r>
              <a:rPr lang="en-US" dirty="0"/>
              <a:t>.</a:t>
            </a:r>
          </a:p>
          <a:p>
            <a:pPr marL="682625" lvl="2" indent="-285750"/>
            <a:r>
              <a:rPr lang="en-US" dirty="0"/>
              <a:t>If signing in a contractor and their approval period has expired, the following dialog displays. </a:t>
            </a:r>
          </a:p>
          <a:p>
            <a:pPr marL="682625" lvl="2" indent="-285750"/>
            <a:endParaRPr lang="en-US" dirty="0"/>
          </a:p>
          <a:p>
            <a:pPr marL="685800" lvl="3" indent="0">
              <a:buNone/>
            </a:pPr>
            <a:endParaRPr lang="en-US" dirty="0"/>
          </a:p>
          <a:p>
            <a:pPr marL="685800" lvl="3" indent="0">
              <a:buNone/>
            </a:pPr>
            <a:endParaRPr lang="en-US" dirty="0"/>
          </a:p>
          <a:p>
            <a:pPr marL="685800" lvl="3" indent="0">
              <a:buNone/>
            </a:pPr>
            <a:endParaRPr lang="en-US" dirty="0"/>
          </a:p>
          <a:p>
            <a:pPr marL="685800" lvl="3" indent="0">
              <a:buNone/>
            </a:pPr>
            <a:r>
              <a:rPr lang="en-US" dirty="0"/>
              <a:t>The contractor will need to contact an administrator for reapproval prior to signing in. Click </a:t>
            </a:r>
            <a:r>
              <a:rPr lang="en-US" b="1" dirty="0"/>
              <a:t>OK</a:t>
            </a:r>
            <a:r>
              <a:rPr lang="en-US" dirty="0"/>
              <a:t> to close the dialog.</a:t>
            </a:r>
          </a:p>
          <a:p>
            <a:pPr marL="396875" lvl="3" indent="0">
              <a:buNone/>
            </a:pPr>
            <a:r>
              <a:rPr lang="en-US" dirty="0"/>
              <a:t>If signing in a contractor, guardian or volunteer who has an incomplete record, a message displays with additional sign-in options. See </a:t>
            </a:r>
            <a:r>
              <a:rPr lang="en-US" dirty="0">
                <a:solidFill>
                  <a:schemeClr val="tx2"/>
                </a:solidFill>
                <a:hlinkClick r:id="rId3" action="ppaction://hlinksldjump"/>
              </a:rPr>
              <a:t>Contractor, Guardian and Volunteer Sign-In</a:t>
            </a:r>
            <a:r>
              <a:rPr lang="en-US" dirty="0">
                <a:solidFill>
                  <a:schemeClr val="tx2"/>
                </a:solidFill>
              </a:rPr>
              <a:t>.</a:t>
            </a:r>
          </a:p>
          <a:p>
            <a:endParaRPr lang="en-US" dirty="0"/>
          </a:p>
          <a:p>
            <a:endParaRPr lang="en-US" dirty="0"/>
          </a:p>
        </p:txBody>
      </p:sp>
      <p:cxnSp>
        <p:nvCxnSpPr>
          <p:cNvPr id="8" name="Straight Connector 7"/>
          <p:cNvCxnSpPr/>
          <p:nvPr/>
        </p:nvCxnSpPr>
        <p:spPr>
          <a:xfrm>
            <a:off x="2015067" y="1752724"/>
            <a:ext cx="0" cy="33743"/>
          </a:xfrm>
          <a:prstGeom prst="line">
            <a:avLst/>
          </a:prstGeom>
          <a:ln>
            <a:noFill/>
          </a:ln>
        </p:spPr>
        <p:style>
          <a:lnRef idx="1">
            <a:schemeClr val="accent1"/>
          </a:lnRef>
          <a:fillRef idx="0">
            <a:schemeClr val="accent1"/>
          </a:fillRef>
          <a:effectRef idx="0">
            <a:schemeClr val="accent1"/>
          </a:effectRef>
          <a:fontRef idx="minor">
            <a:schemeClr val="tx1"/>
          </a:fontRef>
        </p:style>
      </p:cxnSp>
      <p:pic>
        <p:nvPicPr>
          <p:cNvPr id="7" name="Picture 6" descr="C:\Users\Diana Laptop\Documents\RAPTOR\User Guide_Raptor v6\Images\SignIn_Find_Text_Box.png"/>
          <p:cNvPicPr/>
          <p:nvPr/>
        </p:nvPicPr>
        <p:blipFill>
          <a:blip r:embed="rId4">
            <a:extLst>
              <a:ext uri="{28A0092B-C50C-407E-A947-70E740481C1C}">
                <a14:useLocalDpi xmlns:a14="http://schemas.microsoft.com/office/drawing/2010/main" val="0"/>
              </a:ext>
            </a:extLst>
          </a:blip>
          <a:srcRect/>
          <a:stretch>
            <a:fillRect/>
          </a:stretch>
        </p:blipFill>
        <p:spPr bwMode="auto">
          <a:xfrm>
            <a:off x="4689355" y="2594195"/>
            <a:ext cx="3505200" cy="450850"/>
          </a:xfrm>
          <a:prstGeom prst="rect">
            <a:avLst/>
          </a:prstGeom>
          <a:noFill/>
          <a:ln w="0" cmpd="sng">
            <a:noFill/>
            <a:prstDash val="solid"/>
          </a:ln>
        </p:spPr>
      </p:pic>
      <p:pic>
        <p:nvPicPr>
          <p:cNvPr id="6" name="Picture 5">
            <a:extLst>
              <a:ext uri="{FF2B5EF4-FFF2-40B4-BE49-F238E27FC236}">
                <a16:creationId xmlns:a16="http://schemas.microsoft.com/office/drawing/2014/main" id="{EAE6D99D-BA04-42B2-9D6F-48EECDF9C3AC}"/>
              </a:ext>
            </a:extLst>
          </p:cNvPr>
          <p:cNvPicPr/>
          <p:nvPr/>
        </p:nvPicPr>
        <p:blipFill>
          <a:blip r:embed="rId5"/>
          <a:stretch>
            <a:fillRect/>
          </a:stretch>
        </p:blipFill>
        <p:spPr>
          <a:xfrm>
            <a:off x="1541876" y="4171379"/>
            <a:ext cx="3030124" cy="985458"/>
          </a:xfrm>
          <a:prstGeom prst="rect">
            <a:avLst/>
          </a:prstGeom>
        </p:spPr>
      </p:pic>
    </p:spTree>
    <p:extLst>
      <p:ext uri="{BB962C8B-B14F-4D97-AF65-F5344CB8AC3E}">
        <p14:creationId xmlns:p14="http://schemas.microsoft.com/office/powerpoint/2010/main" val="2163762560"/>
      </p:ext>
    </p:extLst>
  </p:cSld>
  <p:clrMapOvr>
    <a:masterClrMapping/>
  </p:clrMapOvr>
  <p:transition spd="med">
    <p:wipe dir="d"/>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ln>
            <a:noFill/>
          </a:ln>
        </p:spPr>
        <p:txBody>
          <a:bodyPr>
            <a:normAutofit/>
          </a:bodyPr>
          <a:lstStyle/>
          <a:p>
            <a:r>
              <a:rPr lang="en-US" dirty="0"/>
              <a:t>Sign In – Find, cont.</a:t>
            </a:r>
          </a:p>
        </p:txBody>
      </p:sp>
      <p:sp>
        <p:nvSpPr>
          <p:cNvPr id="4" name="Text Placeholder 3">
            <a:extLst>
              <a:ext uri="{FF2B5EF4-FFF2-40B4-BE49-F238E27FC236}">
                <a16:creationId xmlns:a16="http://schemas.microsoft.com/office/drawing/2014/main" id="{47160F68-2347-4987-A6FE-B13B746D537B}"/>
              </a:ext>
            </a:extLst>
          </p:cNvPr>
          <p:cNvSpPr>
            <a:spLocks noGrp="1"/>
          </p:cNvSpPr>
          <p:nvPr>
            <p:ph type="body" sz="quarter" idx="10"/>
          </p:nvPr>
        </p:nvSpPr>
        <p:spPr>
          <a:xfrm>
            <a:off x="876300" y="1122182"/>
            <a:ext cx="7518400" cy="5632301"/>
          </a:xfrm>
        </p:spPr>
        <p:txBody>
          <a:bodyPr>
            <a:normAutofit/>
          </a:bodyPr>
          <a:lstStyle/>
          <a:p>
            <a:pPr marL="400050" indent="-342900">
              <a:buFont typeface="+mj-lt"/>
              <a:buAutoNum type="arabicPeriod" startAt="5"/>
            </a:pPr>
            <a:r>
              <a:rPr lang="en-US" dirty="0"/>
              <a:t>If the person’s record is missing a photo or the photo needs to be replaced, you can rescan their photo ID. Insert the photo ID into the scanner and click </a:t>
            </a:r>
            <a:r>
              <a:rPr lang="en-US" b="1" dirty="0"/>
              <a:t>Re-Scan</a:t>
            </a:r>
            <a:r>
              <a:rPr lang="en-US" dirty="0"/>
              <a:t>.</a:t>
            </a:r>
          </a:p>
          <a:p>
            <a:pPr marL="400050" indent="-342900">
              <a:buFont typeface="+mj-lt"/>
              <a:buAutoNum type="arabicPeriod" startAt="5"/>
            </a:pPr>
            <a:r>
              <a:rPr lang="en-US" dirty="0"/>
              <a:t>From the </a:t>
            </a:r>
            <a:r>
              <a:rPr lang="en-US" b="1" dirty="0"/>
              <a:t>Destination/Reason </a:t>
            </a:r>
            <a:r>
              <a:rPr lang="en-US" dirty="0"/>
              <a:t>drop-down list, select the purpose for the visit or enter another destination/reason in the text field (if signing in visitor, contractor or staff). If signing in a student, select the reason for late sign in.</a:t>
            </a:r>
          </a:p>
          <a:p>
            <a:pPr marL="400050" indent="-342900">
              <a:buFont typeface="+mj-lt"/>
              <a:buAutoNum type="arabicPeriod" startAt="5"/>
            </a:pPr>
            <a:r>
              <a:rPr lang="en-US" dirty="0"/>
              <a:t>Click </a:t>
            </a:r>
            <a:r>
              <a:rPr lang="en-US" b="1" dirty="0"/>
              <a:t>Submit &amp; Print </a:t>
            </a:r>
            <a:r>
              <a:rPr lang="en-US" dirty="0"/>
              <a:t>to sign in and print a badge, or click </a:t>
            </a:r>
            <a:r>
              <a:rPr lang="en-US" b="1" dirty="0"/>
              <a:t>Submit </a:t>
            </a:r>
            <a:r>
              <a:rPr lang="en-US" dirty="0"/>
              <a:t>to enter the information into the system without printing a badge.</a:t>
            </a:r>
          </a:p>
          <a:p>
            <a:pPr marL="401638" lvl="3" indent="0">
              <a:buNone/>
            </a:pPr>
            <a:r>
              <a:rPr lang="en-US" dirty="0"/>
              <a:t>When the record is submitted, if the information matches the criteria for an offender or custom alert, a Possible Offender Alert or Possible Custom Alert displays on the screen. Proceed to </a:t>
            </a:r>
            <a:r>
              <a:rPr lang="en-US" dirty="0">
                <a:hlinkClick r:id="rId3" action="ppaction://hlinksldjump"/>
              </a:rPr>
              <a:t>Possible Offender or Custom Alert</a:t>
            </a:r>
            <a:r>
              <a:rPr lang="en-US" dirty="0"/>
              <a:t>.</a:t>
            </a:r>
          </a:p>
          <a:p>
            <a:pPr marL="401638" lvl="3" indent="0">
              <a:buNone/>
            </a:pPr>
            <a:r>
              <a:rPr lang="en-US" dirty="0"/>
              <a:t>Otherwise, the </a:t>
            </a:r>
            <a:r>
              <a:rPr lang="en-US" i="1" dirty="0"/>
              <a:t>Checks performed, sign in successful </a:t>
            </a:r>
            <a:r>
              <a:rPr lang="en-US" dirty="0"/>
              <a:t>message is displayed.</a:t>
            </a:r>
          </a:p>
          <a:p>
            <a:endParaRPr lang="en-US" dirty="0"/>
          </a:p>
          <a:p>
            <a:endParaRPr lang="en-US" dirty="0"/>
          </a:p>
          <a:p>
            <a:endParaRPr lang="en-US" dirty="0"/>
          </a:p>
        </p:txBody>
      </p:sp>
      <p:cxnSp>
        <p:nvCxnSpPr>
          <p:cNvPr id="8" name="Straight Connector 7"/>
          <p:cNvCxnSpPr/>
          <p:nvPr/>
        </p:nvCxnSpPr>
        <p:spPr>
          <a:xfrm>
            <a:off x="2015067" y="1752724"/>
            <a:ext cx="0" cy="33743"/>
          </a:xfrm>
          <a:prstGeom prst="line">
            <a:avLst/>
          </a:prstGeom>
          <a:ln>
            <a:no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0789319"/>
      </p:ext>
    </p:extLst>
  </p:cSld>
  <p:clrMapOvr>
    <a:masterClrMapping/>
  </p:clrMapOvr>
  <p:transition spd="med">
    <p:wipe dir="d"/>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ln>
            <a:noFill/>
          </a:ln>
        </p:spPr>
        <p:txBody>
          <a:bodyPr>
            <a:normAutofit/>
          </a:bodyPr>
          <a:lstStyle/>
          <a:p>
            <a:r>
              <a:rPr lang="en-US" sz="3600" dirty="0"/>
              <a:t>Sign In </a:t>
            </a:r>
            <a:r>
              <a:rPr lang="en-US" dirty="0"/>
              <a:t>– </a:t>
            </a:r>
            <a:r>
              <a:rPr lang="en-US" sz="3600" dirty="0"/>
              <a:t>Find, cont.</a:t>
            </a:r>
          </a:p>
        </p:txBody>
      </p:sp>
      <p:sp>
        <p:nvSpPr>
          <p:cNvPr id="2" name="Text Placeholder 1">
            <a:extLst>
              <a:ext uri="{FF2B5EF4-FFF2-40B4-BE49-F238E27FC236}">
                <a16:creationId xmlns:a16="http://schemas.microsoft.com/office/drawing/2014/main" id="{2B42CCB0-82B0-4B0A-8386-65119425FC46}"/>
              </a:ext>
            </a:extLst>
          </p:cNvPr>
          <p:cNvSpPr>
            <a:spLocks noGrp="1"/>
          </p:cNvSpPr>
          <p:nvPr>
            <p:ph type="body" sz="quarter" idx="10"/>
          </p:nvPr>
        </p:nvSpPr>
        <p:spPr>
          <a:xfrm>
            <a:off x="876300" y="1148061"/>
            <a:ext cx="7518400" cy="5481339"/>
          </a:xfrm>
        </p:spPr>
        <p:txBody>
          <a:bodyPr>
            <a:normAutofit/>
          </a:bodyPr>
          <a:lstStyle/>
          <a:p>
            <a:r>
              <a:rPr lang="en-US" sz="1600" dirty="0"/>
              <a:t>Contractor, Guardian and Volunteer Sign-In</a:t>
            </a:r>
          </a:p>
          <a:p>
            <a:r>
              <a:rPr lang="en-US" dirty="0"/>
              <a:t>When signing in a contractor, guardian or volunteer who has not been scanned into Raptor (for example, if their information was added or imported into Raptor and the ID wasn't scanned), a window displays informing you that the record is incomplete.</a:t>
            </a:r>
          </a:p>
          <a:p>
            <a:r>
              <a:rPr lang="en-US" dirty="0"/>
              <a:t>Click one of the following buttons to continue the sign in:</a:t>
            </a:r>
          </a:p>
          <a:p>
            <a:pPr marL="342900" indent="-285750">
              <a:buFont typeface="Wingdings" panose="05000000000000000000" pitchFamily="2" charset="2"/>
              <a:buChar char="§"/>
            </a:pPr>
            <a:r>
              <a:rPr lang="en-US" b="1" dirty="0"/>
              <a:t>Scan ID </a:t>
            </a:r>
            <a:r>
              <a:rPr lang="en-US" dirty="0"/>
              <a:t>– Insert the person’s ID in the scanner and </a:t>
            </a:r>
            <a:br>
              <a:rPr lang="en-US" dirty="0"/>
            </a:br>
            <a:r>
              <a:rPr lang="en-US" dirty="0"/>
              <a:t>click Scan ID. If there is a problem with the scan, the </a:t>
            </a:r>
            <a:br>
              <a:rPr lang="en-US" dirty="0"/>
            </a:br>
            <a:r>
              <a:rPr lang="en-US" dirty="0"/>
              <a:t>user can click </a:t>
            </a:r>
            <a:r>
              <a:rPr lang="en-US" b="1" dirty="0"/>
              <a:t>Rescan ID </a:t>
            </a:r>
            <a:r>
              <a:rPr lang="en-US" dirty="0"/>
              <a:t>or click </a:t>
            </a:r>
            <a:r>
              <a:rPr lang="en-US" b="1" dirty="0"/>
              <a:t>Edit</a:t>
            </a:r>
            <a:r>
              <a:rPr lang="en-US" dirty="0"/>
              <a:t> to modify the </a:t>
            </a:r>
            <a:br>
              <a:rPr lang="en-US" dirty="0"/>
            </a:br>
            <a:r>
              <a:rPr lang="en-US" dirty="0"/>
              <a:t>record.</a:t>
            </a:r>
          </a:p>
          <a:p>
            <a:pPr marL="342900" lvl="2" indent="0">
              <a:buNone/>
            </a:pPr>
            <a:r>
              <a:rPr lang="en-US" dirty="0"/>
              <a:t>If the 2D barcode cannot be read but the photo is scanned, a message will be displayed indicating the scan was unsuccessful and provides the fields for you to manually enter the information. Enter the missing information and then click </a:t>
            </a:r>
            <a:r>
              <a:rPr lang="en-US" b="1" dirty="0"/>
              <a:t>Continue</a:t>
            </a:r>
            <a:r>
              <a:rPr lang="en-US" dirty="0"/>
              <a:t>.</a:t>
            </a:r>
          </a:p>
          <a:p>
            <a:pPr marL="344488" lvl="2" indent="0">
              <a:buNone/>
            </a:pPr>
            <a:r>
              <a:rPr lang="en-US" b="1" dirty="0"/>
              <a:t>Note: </a:t>
            </a:r>
          </a:p>
          <a:p>
            <a:pPr lvl="2"/>
            <a:r>
              <a:rPr lang="en-US" dirty="0"/>
              <a:t>If a contractor’s scanned data is different from the information in their profile, they will be prompted to Continue Sign In Without Changes (the scanned data will not be saved), Continue Sign In – Create New Contractor (a new contractor profile will be created with the scanned data), or Cancel the sign in.</a:t>
            </a:r>
          </a:p>
          <a:p>
            <a:pPr lvl="2"/>
            <a:r>
              <a:rPr lang="en-US" dirty="0"/>
              <a:t>If an approved volunteer’s scanned data is different from the information in their profile, they will be prompted to Continue Sign In Without Changes (the scanned data will not be saved) or Cancel the sign in.</a:t>
            </a:r>
          </a:p>
          <a:p>
            <a:pPr marL="342900" indent="-285750">
              <a:buFont typeface="Wingdings" panose="05000000000000000000" pitchFamily="2" charset="2"/>
              <a:buChar char="§"/>
            </a:pPr>
            <a:r>
              <a:rPr lang="en-US" b="1" dirty="0"/>
              <a:t>Continue Without Scanning</a:t>
            </a:r>
            <a:r>
              <a:rPr lang="en-US" dirty="0"/>
              <a:t> (the next time the person signs in, the user will be asked again to scan their license). The Details workspace displays where the user can update the information. </a:t>
            </a:r>
            <a:br>
              <a:rPr lang="en-US" dirty="0"/>
            </a:br>
            <a:r>
              <a:rPr lang="en-US" dirty="0"/>
              <a:t>Proceed to Step 4 of the sign-in process on the previous slide.</a:t>
            </a:r>
          </a:p>
          <a:p>
            <a:pPr marL="342900" indent="-285750">
              <a:buFont typeface="Wingdings" panose="05000000000000000000" pitchFamily="2" charset="2"/>
              <a:buChar char="§"/>
            </a:pPr>
            <a:r>
              <a:rPr lang="en-US" b="1" dirty="0"/>
              <a:t>Cancel</a:t>
            </a:r>
            <a:r>
              <a:rPr lang="en-US" dirty="0"/>
              <a:t> – Exit the dialog and cancel the sign in.</a:t>
            </a:r>
          </a:p>
          <a:p>
            <a:endParaRPr lang="en-US" dirty="0"/>
          </a:p>
        </p:txBody>
      </p:sp>
      <p:cxnSp>
        <p:nvCxnSpPr>
          <p:cNvPr id="8" name="Straight Connector 7"/>
          <p:cNvCxnSpPr/>
          <p:nvPr/>
        </p:nvCxnSpPr>
        <p:spPr>
          <a:xfrm>
            <a:off x="2015067" y="1752724"/>
            <a:ext cx="0" cy="33743"/>
          </a:xfrm>
          <a:prstGeom prst="line">
            <a:avLst/>
          </a:prstGeom>
          <a:ln>
            <a:noFill/>
          </a:ln>
        </p:spPr>
        <p:style>
          <a:lnRef idx="1">
            <a:schemeClr val="accent1"/>
          </a:lnRef>
          <a:fillRef idx="0">
            <a:schemeClr val="accent1"/>
          </a:fillRef>
          <a:effectRef idx="0">
            <a:schemeClr val="accent1"/>
          </a:effectRef>
          <a:fontRef idx="minor">
            <a:schemeClr val="tx1"/>
          </a:fontRef>
        </p:style>
      </p:cxnSp>
      <p:pic>
        <p:nvPicPr>
          <p:cNvPr id="5" name="Picture 4" descr="C:\Users\Diana Laptop\Documents\RAPTOR\User Guide_Raptor v6\Images\ContractorRecordIncompleteMessage.png">
            <a:extLst>
              <a:ext uri="{FF2B5EF4-FFF2-40B4-BE49-F238E27FC236}">
                <a16:creationId xmlns:a16="http://schemas.microsoft.com/office/drawing/2014/main" id="{BFE6FFA7-C9DC-4C60-BE8E-A3773431108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79666" y="2008488"/>
            <a:ext cx="3616528" cy="1066800"/>
          </a:xfrm>
          <a:prstGeom prst="rect">
            <a:avLst/>
          </a:prstGeom>
          <a:noFill/>
          <a:ln w="0" cmpd="sng">
            <a:noFill/>
            <a:prstDash val="solid"/>
          </a:ln>
        </p:spPr>
      </p:pic>
    </p:spTree>
    <p:extLst>
      <p:ext uri="{BB962C8B-B14F-4D97-AF65-F5344CB8AC3E}">
        <p14:creationId xmlns:p14="http://schemas.microsoft.com/office/powerpoint/2010/main" val="1485283492"/>
      </p:ext>
    </p:extLst>
  </p:cSld>
  <p:clrMapOvr>
    <a:masterClrMapping/>
  </p:clrMapOvr>
  <p:transition spd="med">
    <p:wipe dir="d"/>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ln>
            <a:noFill/>
          </a:ln>
        </p:spPr>
        <p:txBody>
          <a:bodyPr>
            <a:normAutofit/>
          </a:bodyPr>
          <a:lstStyle/>
          <a:p>
            <a:r>
              <a:rPr lang="en-US" dirty="0"/>
              <a:t>Sign In – Manual Entry</a:t>
            </a:r>
          </a:p>
        </p:txBody>
      </p:sp>
      <p:sp>
        <p:nvSpPr>
          <p:cNvPr id="2" name="Text Placeholder 1">
            <a:extLst>
              <a:ext uri="{FF2B5EF4-FFF2-40B4-BE49-F238E27FC236}">
                <a16:creationId xmlns:a16="http://schemas.microsoft.com/office/drawing/2014/main" id="{9116F2EC-A990-421C-975C-DCD3262F3EF7}"/>
              </a:ext>
            </a:extLst>
          </p:cNvPr>
          <p:cNvSpPr>
            <a:spLocks noGrp="1"/>
          </p:cNvSpPr>
          <p:nvPr>
            <p:ph type="body" sz="quarter" idx="10"/>
          </p:nvPr>
        </p:nvSpPr>
        <p:spPr>
          <a:xfrm>
            <a:off x="876300" y="1165314"/>
            <a:ext cx="7518400" cy="5106089"/>
          </a:xfrm>
        </p:spPr>
        <p:txBody>
          <a:bodyPr>
            <a:normAutofit/>
          </a:bodyPr>
          <a:lstStyle/>
          <a:p>
            <a:r>
              <a:rPr lang="en-US" dirty="0"/>
              <a:t>The manual entry feature allows you to sign in a person by entering their information in the fields on the screen. This sign in method is often used when the ID cannot be scanned.</a:t>
            </a:r>
          </a:p>
          <a:p>
            <a:r>
              <a:rPr lang="en-US" b="1" dirty="0"/>
              <a:t>Note: </a:t>
            </a:r>
            <a:r>
              <a:rPr lang="en-US" dirty="0"/>
              <a:t>This method cannot be used to sign in students, staff or volunteers.</a:t>
            </a:r>
          </a:p>
          <a:p>
            <a:pPr marL="400050" indent="-342900">
              <a:buFont typeface="+mj-lt"/>
              <a:buAutoNum type="arabicPeriod"/>
            </a:pPr>
            <a:r>
              <a:rPr lang="en-US" dirty="0"/>
              <a:t>In the navigation menu, select </a:t>
            </a:r>
            <a:r>
              <a:rPr lang="en-US" b="1" dirty="0"/>
              <a:t>Sign In/Sign Out</a:t>
            </a:r>
            <a:r>
              <a:rPr lang="en-US" dirty="0"/>
              <a:t>. </a:t>
            </a:r>
          </a:p>
          <a:p>
            <a:pPr marL="400050" indent="-342900">
              <a:buFont typeface="+mj-lt"/>
              <a:buAutoNum type="arabicPeriod"/>
            </a:pPr>
            <a:r>
              <a:rPr lang="en-US" dirty="0"/>
              <a:t>On the </a:t>
            </a:r>
            <a:r>
              <a:rPr lang="en-US" b="1" dirty="0"/>
              <a:t>Sign In/Sign Out</a:t>
            </a:r>
            <a:r>
              <a:rPr lang="en-US" dirty="0"/>
              <a:t> workspace, click </a:t>
            </a:r>
            <a:r>
              <a:rPr lang="en-US" b="1" dirty="0"/>
              <a:t>Sign In &gt; [Visitor or Contractor]</a:t>
            </a:r>
            <a:r>
              <a:rPr lang="en-US" dirty="0"/>
              <a:t>.</a:t>
            </a:r>
          </a:p>
          <a:p>
            <a:pPr marL="400050" indent="-342900">
              <a:buFont typeface="+mj-lt"/>
              <a:buAutoNum type="arabicPeriod"/>
            </a:pPr>
            <a:r>
              <a:rPr lang="en-US" dirty="0"/>
              <a:t>Click </a:t>
            </a:r>
            <a:r>
              <a:rPr lang="en-US" b="1" dirty="0"/>
              <a:t>Manual Entry </a:t>
            </a:r>
            <a:r>
              <a:rPr lang="en-US" dirty="0"/>
              <a:t>and then complete the fields on the screen. The following fields are required:</a:t>
            </a:r>
          </a:p>
          <a:p>
            <a:pPr marL="855663" lvl="2"/>
            <a:r>
              <a:rPr lang="en-US" dirty="0"/>
              <a:t>First Name</a:t>
            </a:r>
          </a:p>
          <a:p>
            <a:pPr marL="855663" lvl="2"/>
            <a:r>
              <a:rPr lang="en-US" dirty="0"/>
              <a:t>Last Name</a:t>
            </a:r>
          </a:p>
          <a:p>
            <a:pPr marL="855663" lvl="2"/>
            <a:r>
              <a:rPr lang="en-US" dirty="0"/>
              <a:t>Date of Birth</a:t>
            </a:r>
          </a:p>
          <a:p>
            <a:pPr marL="400050" indent="-342900">
              <a:buFont typeface="+mj-lt"/>
              <a:buAutoNum type="arabicPeriod"/>
            </a:pPr>
            <a:r>
              <a:rPr lang="en-US" dirty="0"/>
              <a:t>If you are signing in a contractor, select the </a:t>
            </a:r>
            <a:r>
              <a:rPr lang="en-US" b="1" dirty="0"/>
              <a:t>Company Name</a:t>
            </a:r>
            <a:r>
              <a:rPr lang="en-US" dirty="0"/>
              <a:t> from the drop-down list or select </a:t>
            </a:r>
            <a:r>
              <a:rPr lang="en-US" b="1" dirty="0"/>
              <a:t>Other</a:t>
            </a:r>
            <a:r>
              <a:rPr lang="en-US" dirty="0"/>
              <a:t> and then enter the company name.</a:t>
            </a:r>
          </a:p>
          <a:p>
            <a:pPr marL="400050" indent="-342900">
              <a:buFont typeface="+mj-lt"/>
              <a:buAutoNum type="arabicPeriod"/>
            </a:pPr>
            <a:r>
              <a:rPr lang="en-US" dirty="0"/>
              <a:t>From the </a:t>
            </a:r>
            <a:r>
              <a:rPr lang="en-US" b="1" dirty="0"/>
              <a:t>Destination/Reason</a:t>
            </a:r>
            <a:r>
              <a:rPr lang="en-US" dirty="0"/>
              <a:t> drop-down list, select the purpose for the visit.</a:t>
            </a:r>
          </a:p>
          <a:p>
            <a:pPr marL="400050" indent="-342900">
              <a:buFont typeface="+mj-lt"/>
              <a:buAutoNum type="arabicPeriod"/>
            </a:pPr>
            <a:r>
              <a:rPr lang="en-US" dirty="0"/>
              <a:t>Optionally, enter information in the </a:t>
            </a:r>
            <a:r>
              <a:rPr lang="en-US" b="1" dirty="0"/>
              <a:t>Notes</a:t>
            </a:r>
            <a:r>
              <a:rPr lang="en-US" dirty="0"/>
              <a:t> text box.</a:t>
            </a:r>
          </a:p>
          <a:p>
            <a:pPr marL="400050" indent="-342900">
              <a:buFont typeface="+mj-lt"/>
              <a:buAutoNum type="arabicPeriod"/>
            </a:pPr>
            <a:r>
              <a:rPr lang="en-US" dirty="0"/>
              <a:t>Click </a:t>
            </a:r>
            <a:r>
              <a:rPr lang="en-US" b="1" dirty="0"/>
              <a:t>Submit &amp; Print</a:t>
            </a:r>
            <a:r>
              <a:rPr lang="en-US" dirty="0"/>
              <a:t> to sign in and print a badge, or click </a:t>
            </a:r>
            <a:r>
              <a:rPr lang="en-US" b="1" dirty="0"/>
              <a:t>Submit</a:t>
            </a:r>
            <a:r>
              <a:rPr lang="en-US" dirty="0"/>
              <a:t> to enter the information into the system without printing a badge.</a:t>
            </a:r>
          </a:p>
          <a:p>
            <a:pPr marL="401638" lvl="3" indent="0">
              <a:buNone/>
            </a:pPr>
            <a:r>
              <a:rPr lang="en-US" dirty="0"/>
              <a:t>When the record is submitted, if the information matches the criteria for an offender or custom alert, a Possible Offender Alert or Possible Custom Alert displays on the screen. Proceed to </a:t>
            </a:r>
            <a:r>
              <a:rPr lang="en-US" dirty="0">
                <a:hlinkClick r:id="rId3" action="ppaction://hlinksldjump"/>
              </a:rPr>
              <a:t>Possible Offender or Custom Alert</a:t>
            </a:r>
            <a:r>
              <a:rPr lang="en-US" dirty="0"/>
              <a:t>.</a:t>
            </a:r>
          </a:p>
          <a:p>
            <a:pPr marL="401638" lvl="3" indent="0">
              <a:buNone/>
            </a:pPr>
            <a:r>
              <a:rPr lang="en-US" dirty="0"/>
              <a:t>Otherwise, the </a:t>
            </a:r>
            <a:r>
              <a:rPr lang="en-US" i="1" dirty="0"/>
              <a:t>Checks performed, sign in successful </a:t>
            </a:r>
            <a:r>
              <a:rPr lang="en-US" dirty="0"/>
              <a:t>message is displayed.</a:t>
            </a:r>
          </a:p>
          <a:p>
            <a:endParaRPr lang="en-US" dirty="0"/>
          </a:p>
          <a:p>
            <a:endParaRPr lang="en-US" dirty="0"/>
          </a:p>
        </p:txBody>
      </p:sp>
      <p:cxnSp>
        <p:nvCxnSpPr>
          <p:cNvPr id="8" name="Straight Connector 7"/>
          <p:cNvCxnSpPr/>
          <p:nvPr/>
        </p:nvCxnSpPr>
        <p:spPr>
          <a:xfrm>
            <a:off x="2015067" y="1752724"/>
            <a:ext cx="0" cy="33743"/>
          </a:xfrm>
          <a:prstGeom prst="line">
            <a:avLst/>
          </a:prstGeom>
          <a:ln>
            <a:no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7003923"/>
      </p:ext>
    </p:extLst>
  </p:cSld>
  <p:clrMapOvr>
    <a:masterClrMapping/>
  </p:clrMapOvr>
  <p:transition spd="med">
    <p:wipe dir="d"/>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58907" y="327879"/>
            <a:ext cx="7543800" cy="746761"/>
          </a:xfrm>
          <a:ln>
            <a:noFill/>
          </a:ln>
        </p:spPr>
        <p:txBody>
          <a:bodyPr>
            <a:normAutofit/>
          </a:bodyPr>
          <a:lstStyle/>
          <a:p>
            <a:r>
              <a:rPr lang="en-US" dirty="0"/>
              <a:t>Possible Offender or Custom Alert</a:t>
            </a:r>
          </a:p>
        </p:txBody>
      </p:sp>
      <p:sp>
        <p:nvSpPr>
          <p:cNvPr id="4" name="Text Placeholder 3">
            <a:extLst>
              <a:ext uri="{FF2B5EF4-FFF2-40B4-BE49-F238E27FC236}">
                <a16:creationId xmlns:a16="http://schemas.microsoft.com/office/drawing/2014/main" id="{7C95F6D4-509F-46C2-99E3-8A5BAB769F0B}"/>
              </a:ext>
            </a:extLst>
          </p:cNvPr>
          <p:cNvSpPr>
            <a:spLocks noGrp="1"/>
          </p:cNvSpPr>
          <p:nvPr>
            <p:ph type="body" sz="quarter" idx="10"/>
          </p:nvPr>
        </p:nvSpPr>
        <p:spPr>
          <a:xfrm>
            <a:off x="876300" y="1148061"/>
            <a:ext cx="7518400" cy="5408014"/>
          </a:xfrm>
        </p:spPr>
        <p:txBody>
          <a:bodyPr>
            <a:normAutofit/>
          </a:bodyPr>
          <a:lstStyle/>
          <a:p>
            <a:r>
              <a:rPr lang="en-US" dirty="0"/>
              <a:t>If an alert (Possible Offender Alert or Possible Custom Alert) displays on the screen during sign-in, perform the following steps.</a:t>
            </a:r>
          </a:p>
          <a:p>
            <a:pPr marL="400050" indent="-342900">
              <a:buFont typeface="+mj-lt"/>
              <a:buAutoNum type="arabicPeriod"/>
            </a:pPr>
            <a:r>
              <a:rPr lang="en-US" dirty="0"/>
              <a:t>Carefully analyze the search results. It is </a:t>
            </a:r>
            <a:br>
              <a:rPr lang="en-US" dirty="0"/>
            </a:br>
            <a:r>
              <a:rPr lang="en-US" dirty="0"/>
              <a:t>recommended that you compare the middle </a:t>
            </a:r>
            <a:br>
              <a:rPr lang="en-US" dirty="0"/>
            </a:br>
            <a:r>
              <a:rPr lang="en-US" dirty="0"/>
              <a:t>name, height, weight, race, and other physical </a:t>
            </a:r>
            <a:br>
              <a:rPr lang="en-US" dirty="0"/>
            </a:br>
            <a:r>
              <a:rPr lang="en-US" dirty="0"/>
              <a:t>details to verify a match. Not all states provide </a:t>
            </a:r>
            <a:br>
              <a:rPr lang="en-US" dirty="0"/>
            </a:br>
            <a:r>
              <a:rPr lang="en-US" dirty="0"/>
              <a:t>a photo and details of their offenders.</a:t>
            </a:r>
          </a:p>
          <a:p>
            <a:pPr marL="398463" lvl="2" indent="0">
              <a:buNone/>
            </a:pPr>
            <a:r>
              <a:rPr lang="en-US" b="1" dirty="0"/>
              <a:t>Note:</a:t>
            </a:r>
            <a:r>
              <a:rPr lang="en-US" dirty="0"/>
              <a:t>  Additional information, if available, </a:t>
            </a:r>
            <a:br>
              <a:rPr lang="en-US" dirty="0"/>
            </a:br>
            <a:r>
              <a:rPr lang="en-US" dirty="0"/>
              <a:t>can be accessed by selecting the </a:t>
            </a:r>
            <a:br>
              <a:rPr lang="en-US" dirty="0"/>
            </a:br>
            <a:r>
              <a:rPr lang="en-US" b="1" dirty="0"/>
              <a:t>Click here </a:t>
            </a:r>
            <a:r>
              <a:rPr lang="en-US" dirty="0"/>
              <a:t>link in the lower portion of the page.</a:t>
            </a:r>
          </a:p>
          <a:p>
            <a:pPr marL="400050" indent="-342900">
              <a:buFont typeface="+mj-lt"/>
              <a:buAutoNum type="arabicPeriod"/>
            </a:pPr>
            <a:r>
              <a:rPr lang="en-US" dirty="0"/>
              <a:t>Confirm whether the information displayed on </a:t>
            </a:r>
            <a:br>
              <a:rPr lang="en-US" dirty="0"/>
            </a:br>
            <a:r>
              <a:rPr lang="en-US" dirty="0"/>
              <a:t>your screen is a match to the person being </a:t>
            </a:r>
            <a:br>
              <a:rPr lang="en-US" dirty="0"/>
            </a:br>
            <a:r>
              <a:rPr lang="en-US" dirty="0"/>
              <a:t>signed in. </a:t>
            </a:r>
          </a:p>
          <a:p>
            <a:endParaRPr lang="en-US" dirty="0"/>
          </a:p>
          <a:p>
            <a:endParaRPr lang="en-US" dirty="0"/>
          </a:p>
        </p:txBody>
      </p:sp>
      <p:cxnSp>
        <p:nvCxnSpPr>
          <p:cNvPr id="8" name="Straight Connector 7"/>
          <p:cNvCxnSpPr/>
          <p:nvPr/>
        </p:nvCxnSpPr>
        <p:spPr>
          <a:xfrm>
            <a:off x="2015067" y="1752724"/>
            <a:ext cx="0" cy="33743"/>
          </a:xfrm>
          <a:prstGeom prst="line">
            <a:avLst/>
          </a:prstGeom>
          <a:ln>
            <a:no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4877581" y="1476375"/>
            <a:ext cx="3716932" cy="4572000"/>
          </a:xfrm>
          <a:prstGeom prst="rect">
            <a:avLst/>
          </a:prstGeom>
        </p:spPr>
      </p:pic>
    </p:spTree>
    <p:extLst>
      <p:ext uri="{BB962C8B-B14F-4D97-AF65-F5344CB8AC3E}">
        <p14:creationId xmlns:p14="http://schemas.microsoft.com/office/powerpoint/2010/main" val="2853095406"/>
      </p:ext>
    </p:extLst>
  </p:cSld>
  <p:clrMapOvr>
    <a:masterClrMapping/>
  </p:clrMapOvr>
  <p:transition spd="med">
    <p:wipe dir="d"/>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pPr>
              <a:spcBef>
                <a:spcPts val="300"/>
              </a:spcBef>
              <a:spcAft>
                <a:spcPts val="300"/>
              </a:spcAft>
              <a:buNone/>
            </a:pPr>
            <a:r>
              <a:rPr lang="en-US" dirty="0"/>
              <a:t>This presentation includes the following topics to help Entry Admins get started using Raptor:</a:t>
            </a:r>
          </a:p>
          <a:p>
            <a:pPr lvl="1">
              <a:spcBef>
                <a:spcPts val="300"/>
              </a:spcBef>
              <a:spcAft>
                <a:spcPts val="300"/>
              </a:spcAft>
            </a:pPr>
            <a:r>
              <a:rPr lang="en-US" dirty="0"/>
              <a:t>Raptor Log In and Log Out</a:t>
            </a:r>
          </a:p>
          <a:p>
            <a:pPr lvl="1">
              <a:spcBef>
                <a:spcPts val="300"/>
              </a:spcBef>
              <a:spcAft>
                <a:spcPts val="300"/>
              </a:spcAft>
            </a:pPr>
            <a:r>
              <a:rPr lang="en-US" dirty="0"/>
              <a:t>Navigating Raptor</a:t>
            </a:r>
          </a:p>
          <a:p>
            <a:pPr lvl="2">
              <a:spcBef>
                <a:spcPts val="300"/>
              </a:spcBef>
              <a:spcAft>
                <a:spcPts val="300"/>
              </a:spcAft>
            </a:pPr>
            <a:r>
              <a:rPr lang="en-US" dirty="0"/>
              <a:t>User Profile</a:t>
            </a:r>
          </a:p>
          <a:p>
            <a:pPr lvl="2">
              <a:spcBef>
                <a:spcPts val="300"/>
              </a:spcBef>
              <a:spcAft>
                <a:spcPts val="300"/>
              </a:spcAft>
            </a:pPr>
            <a:r>
              <a:rPr lang="en-US" dirty="0"/>
              <a:t>Dashboard</a:t>
            </a:r>
          </a:p>
          <a:p>
            <a:pPr lvl="1">
              <a:spcBef>
                <a:spcPts val="300"/>
              </a:spcBef>
              <a:spcAft>
                <a:spcPts val="300"/>
              </a:spcAft>
            </a:pPr>
            <a:r>
              <a:rPr lang="en-US" dirty="0"/>
              <a:t>Sign In and Sign Out Procedures</a:t>
            </a:r>
          </a:p>
          <a:p>
            <a:pPr lvl="1">
              <a:spcBef>
                <a:spcPts val="300"/>
              </a:spcBef>
              <a:spcAft>
                <a:spcPts val="300"/>
              </a:spcAft>
            </a:pPr>
            <a:r>
              <a:rPr lang="en-US" dirty="0"/>
              <a:t>Batch Printing</a:t>
            </a:r>
          </a:p>
          <a:p>
            <a:pPr lvl="1">
              <a:spcBef>
                <a:spcPts val="300"/>
              </a:spcBef>
              <a:spcAft>
                <a:spcPts val="300"/>
              </a:spcAft>
            </a:pPr>
            <a:r>
              <a:rPr lang="en-US" dirty="0"/>
              <a:t>Generating Reports</a:t>
            </a:r>
          </a:p>
          <a:p>
            <a:pPr lvl="1">
              <a:spcBef>
                <a:spcPts val="300"/>
              </a:spcBef>
              <a:spcAft>
                <a:spcPts val="300"/>
              </a:spcAft>
            </a:pPr>
            <a:r>
              <a:rPr lang="en-US" dirty="0"/>
              <a:t>Raptor Support Center</a:t>
            </a:r>
          </a:p>
          <a:p>
            <a:pPr lvl="1">
              <a:spcBef>
                <a:spcPts val="300"/>
              </a:spcBef>
              <a:spcAft>
                <a:spcPts val="300"/>
              </a:spcAft>
            </a:pPr>
            <a:endParaRPr lang="en-US" dirty="0"/>
          </a:p>
        </p:txBody>
      </p:sp>
      <p:sp>
        <p:nvSpPr>
          <p:cNvPr id="10244" name="Rectangle 4"/>
          <p:cNvSpPr>
            <a:spLocks noChangeArrowheads="1"/>
          </p:cNvSpPr>
          <p:nvPr/>
        </p:nvSpPr>
        <p:spPr bwMode="auto">
          <a:xfrm>
            <a:off x="228600" y="4610100"/>
            <a:ext cx="8229600"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1"/>
          <a:lstStyle/>
          <a:p>
            <a:pPr>
              <a:spcBef>
                <a:spcPct val="20000"/>
              </a:spcBef>
            </a:pPr>
            <a:endParaRPr lang="en-US" sz="2400" dirty="0"/>
          </a:p>
        </p:txBody>
      </p:sp>
      <p:sp>
        <p:nvSpPr>
          <p:cNvPr id="2" name="TextBox 1"/>
          <p:cNvSpPr txBox="1"/>
          <p:nvPr/>
        </p:nvSpPr>
        <p:spPr>
          <a:xfrm>
            <a:off x="3560234" y="6028266"/>
            <a:ext cx="5469467" cy="246221"/>
          </a:xfrm>
          <a:prstGeom prst="rect">
            <a:avLst/>
          </a:prstGeom>
          <a:noFill/>
        </p:spPr>
        <p:txBody>
          <a:bodyPr wrap="square" rtlCol="0">
            <a:spAutoFit/>
          </a:bodyPr>
          <a:lstStyle/>
          <a:p>
            <a:r>
              <a:rPr lang="en-US" sz="1000" b="1" dirty="0">
                <a:latin typeface="+mn-lt"/>
              </a:rPr>
              <a:t>Note:</a:t>
            </a:r>
            <a:r>
              <a:rPr lang="en-US" sz="1000" dirty="0">
                <a:latin typeface="+mn-lt"/>
              </a:rPr>
              <a:t> For detailed instructions, refer to the Raptor User Guide.</a:t>
            </a:r>
          </a:p>
        </p:txBody>
      </p:sp>
    </p:spTree>
    <p:extLst>
      <p:ext uri="{BB962C8B-B14F-4D97-AF65-F5344CB8AC3E}">
        <p14:creationId xmlns:p14="http://schemas.microsoft.com/office/powerpoint/2010/main" val="2363811096"/>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nodePh="1">
                                  <p:stCondLst>
                                    <p:cond delay="0"/>
                                  </p:stCondLst>
                                  <p:endCondLst>
                                    <p:cond evt="begin" delay="0">
                                      <p:tn val="5"/>
                                    </p:cond>
                                  </p:endCondLst>
                                  <p:childTnLst>
                                    <p:set>
                                      <p:cBhvr>
                                        <p:cTn id="6" dur="1" fill="hold">
                                          <p:stCondLst>
                                            <p:cond delay="0"/>
                                          </p:stCondLst>
                                        </p:cTn>
                                        <p:tgtEl>
                                          <p:spTgt spid="10244"/>
                                        </p:tgtEl>
                                        <p:attrNameLst>
                                          <p:attrName>style.visibility</p:attrName>
                                        </p:attrNameLst>
                                      </p:cBhvr>
                                      <p:to>
                                        <p:strVal val="visible"/>
                                      </p:to>
                                    </p:set>
                                    <p:animEffect transition="in" filter="slide(fromBottom)">
                                      <p:cBhvr>
                                        <p:cTn id="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58907" y="327879"/>
            <a:ext cx="7543800" cy="746761"/>
          </a:xfrm>
          <a:ln>
            <a:noFill/>
          </a:ln>
        </p:spPr>
        <p:txBody>
          <a:bodyPr>
            <a:normAutofit/>
          </a:bodyPr>
          <a:lstStyle/>
          <a:p>
            <a:r>
              <a:rPr lang="en-US" dirty="0"/>
              <a:t>Possible Offender or Custom Alert, cont.</a:t>
            </a:r>
          </a:p>
        </p:txBody>
      </p:sp>
      <p:sp>
        <p:nvSpPr>
          <p:cNvPr id="4" name="Text Placeholder 3">
            <a:extLst>
              <a:ext uri="{FF2B5EF4-FFF2-40B4-BE49-F238E27FC236}">
                <a16:creationId xmlns:a16="http://schemas.microsoft.com/office/drawing/2014/main" id="{7C95F6D4-509F-46C2-99E3-8A5BAB769F0B}"/>
              </a:ext>
            </a:extLst>
          </p:cNvPr>
          <p:cNvSpPr>
            <a:spLocks noGrp="1"/>
          </p:cNvSpPr>
          <p:nvPr>
            <p:ph type="body" sz="quarter" idx="10"/>
          </p:nvPr>
        </p:nvSpPr>
        <p:spPr>
          <a:xfrm>
            <a:off x="876300" y="1148061"/>
            <a:ext cx="7518400" cy="5408014"/>
          </a:xfrm>
        </p:spPr>
        <p:txBody>
          <a:bodyPr>
            <a:normAutofit/>
          </a:bodyPr>
          <a:lstStyle/>
          <a:p>
            <a:pPr>
              <a:spcBef>
                <a:spcPts val="600"/>
              </a:spcBef>
            </a:pPr>
            <a:r>
              <a:rPr lang="en-US" sz="1600" dirty="0"/>
              <a:t>Match</a:t>
            </a:r>
          </a:p>
          <a:p>
            <a:r>
              <a:rPr lang="en-US" dirty="0"/>
              <a:t>If the information displayed on the screen is a match, click </a:t>
            </a:r>
            <a:r>
              <a:rPr lang="en-US" b="1" dirty="0"/>
              <a:t>Match</a:t>
            </a:r>
            <a:r>
              <a:rPr lang="en-US" dirty="0"/>
              <a:t>.</a:t>
            </a:r>
          </a:p>
          <a:p>
            <a:r>
              <a:rPr lang="en-US" dirty="0"/>
              <a:t>On the </a:t>
            </a:r>
            <a:r>
              <a:rPr lang="en-US" b="1" dirty="0"/>
              <a:t>Access Confirmation </a:t>
            </a:r>
            <a:r>
              <a:rPr lang="en-US" dirty="0"/>
              <a:t>dialog, click </a:t>
            </a:r>
            <a:r>
              <a:rPr lang="en-US" b="1" dirty="0"/>
              <a:t>Yes</a:t>
            </a:r>
            <a:r>
              <a:rPr lang="en-US" dirty="0"/>
              <a:t> to proceed with sign in </a:t>
            </a:r>
            <a:br>
              <a:rPr lang="en-US" dirty="0"/>
            </a:br>
            <a:r>
              <a:rPr lang="en-US" dirty="0"/>
              <a:t>and print a badge (if you previously clicked Submit &amp; Print), </a:t>
            </a:r>
            <a:br>
              <a:rPr lang="en-US" dirty="0"/>
            </a:br>
            <a:r>
              <a:rPr lang="en-US" dirty="0"/>
              <a:t>or click </a:t>
            </a:r>
            <a:r>
              <a:rPr lang="en-US" b="1" dirty="0"/>
              <a:t>No</a:t>
            </a:r>
            <a:r>
              <a:rPr lang="en-US" dirty="0"/>
              <a:t> to cancel the sign in process.</a:t>
            </a:r>
          </a:p>
          <a:p>
            <a:r>
              <a:rPr lang="en-US" dirty="0"/>
              <a:t>Follow your school/district policies and procedures for handling alerts. </a:t>
            </a:r>
            <a:br>
              <a:rPr lang="en-US" dirty="0"/>
            </a:br>
            <a:r>
              <a:rPr lang="en-US" dirty="0"/>
              <a:t>The relevant response personnel and a Raptor technician are notified.</a:t>
            </a:r>
          </a:p>
          <a:p>
            <a:pPr>
              <a:spcBef>
                <a:spcPts val="600"/>
              </a:spcBef>
            </a:pPr>
            <a:r>
              <a:rPr lang="en-US" sz="1600" dirty="0"/>
              <a:t>No Match</a:t>
            </a:r>
          </a:p>
          <a:p>
            <a:r>
              <a:rPr lang="en-US" dirty="0"/>
              <a:t>If the information displayed on the screen does not match your visitor's information, click </a:t>
            </a:r>
            <a:r>
              <a:rPr lang="en-US" b="1" dirty="0"/>
              <a:t>No Match</a:t>
            </a:r>
            <a:r>
              <a:rPr lang="en-US" dirty="0"/>
              <a:t>. If there are multiple records, the next possible match will display on the screen.</a:t>
            </a:r>
          </a:p>
          <a:p>
            <a:r>
              <a:rPr lang="en-US" dirty="0"/>
              <a:t>When </a:t>
            </a:r>
            <a:r>
              <a:rPr lang="en-US" b="1" dirty="0"/>
              <a:t>No Match </a:t>
            </a:r>
            <a:r>
              <a:rPr lang="en-US" dirty="0"/>
              <a:t>is selected, the record for that person is flagged by Raptor on the backend so that it does not display on subsequent sign ins.</a:t>
            </a:r>
          </a:p>
          <a:p>
            <a:r>
              <a:rPr lang="en-US" b="1" dirty="0"/>
              <a:t>Note:</a:t>
            </a:r>
            <a:r>
              <a:rPr lang="en-US" dirty="0"/>
              <a:t> Raptor also matches on offender alias names. If this occurs, an Alias Match message displays below the offender’s photo.</a:t>
            </a:r>
          </a:p>
          <a:p>
            <a:endParaRPr lang="en-US" dirty="0"/>
          </a:p>
          <a:p>
            <a:endParaRPr lang="en-US" dirty="0"/>
          </a:p>
        </p:txBody>
      </p:sp>
      <p:cxnSp>
        <p:nvCxnSpPr>
          <p:cNvPr id="8" name="Straight Connector 7"/>
          <p:cNvCxnSpPr/>
          <p:nvPr/>
        </p:nvCxnSpPr>
        <p:spPr>
          <a:xfrm>
            <a:off x="2015067" y="1752724"/>
            <a:ext cx="0" cy="33743"/>
          </a:xfrm>
          <a:prstGeom prst="line">
            <a:avLst/>
          </a:prstGeom>
          <a:ln>
            <a:no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143606"/>
      </p:ext>
    </p:extLst>
  </p:cSld>
  <p:clrMapOvr>
    <a:masterClrMapping/>
  </p:clrMapOvr>
  <p:transition spd="med">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79E16-EEE8-4C27-B61A-136B4CC45478}"/>
              </a:ext>
            </a:extLst>
          </p:cNvPr>
          <p:cNvSpPr>
            <a:spLocks noGrp="1"/>
          </p:cNvSpPr>
          <p:nvPr>
            <p:ph type="title"/>
          </p:nvPr>
        </p:nvSpPr>
        <p:spPr/>
        <p:txBody>
          <a:bodyPr/>
          <a:lstStyle/>
          <a:p>
            <a:r>
              <a:rPr lang="en-US" dirty="0"/>
              <a:t>Tardy Alerts</a:t>
            </a:r>
          </a:p>
        </p:txBody>
      </p:sp>
      <p:sp>
        <p:nvSpPr>
          <p:cNvPr id="3" name="Text Placeholder 2">
            <a:extLst>
              <a:ext uri="{FF2B5EF4-FFF2-40B4-BE49-F238E27FC236}">
                <a16:creationId xmlns:a16="http://schemas.microsoft.com/office/drawing/2014/main" id="{EF2EF659-853F-4AF3-9748-15E8580D2D16}"/>
              </a:ext>
            </a:extLst>
          </p:cNvPr>
          <p:cNvSpPr>
            <a:spLocks noGrp="1"/>
          </p:cNvSpPr>
          <p:nvPr>
            <p:ph type="body" sz="quarter" idx="10"/>
          </p:nvPr>
        </p:nvSpPr>
        <p:spPr>
          <a:xfrm>
            <a:off x="888521" y="1242952"/>
            <a:ext cx="7518400" cy="5520157"/>
          </a:xfrm>
        </p:spPr>
        <p:txBody>
          <a:bodyPr>
            <a:normAutofit/>
          </a:bodyPr>
          <a:lstStyle/>
          <a:p>
            <a:r>
              <a:rPr lang="en-US" dirty="0"/>
              <a:t>If your district has a tardy threshold defined, when a student has met this threshold, a Tardy Alert dialog is displayed when signing in the student. From this dialog, users can select a consequence to be assessed for the tardy instance (such as detention). </a:t>
            </a:r>
          </a:p>
          <a:p>
            <a:r>
              <a:rPr lang="en-US" dirty="0"/>
              <a:t>If the selected consequence is associated to a detention, </a:t>
            </a:r>
            <a:br>
              <a:rPr lang="en-US" dirty="0"/>
            </a:br>
            <a:r>
              <a:rPr lang="en-US" dirty="0"/>
              <a:t>you have the option to print a detention slip. </a:t>
            </a:r>
          </a:p>
          <a:p>
            <a:r>
              <a:rPr lang="en-US" dirty="0"/>
              <a:t>Complete the following information on the Tardy Alert </a:t>
            </a:r>
            <a:br>
              <a:rPr lang="en-US" dirty="0"/>
            </a:br>
            <a:r>
              <a:rPr lang="en-US" dirty="0"/>
              <a:t>dialog and then click </a:t>
            </a:r>
            <a:r>
              <a:rPr lang="en-US" b="1" dirty="0"/>
              <a:t>Submit</a:t>
            </a:r>
            <a:r>
              <a:rPr lang="en-US" dirty="0"/>
              <a:t>:</a:t>
            </a:r>
          </a:p>
          <a:p>
            <a:pPr marL="342900" indent="-285750">
              <a:buFont typeface="Wingdings" panose="05000000000000000000" pitchFamily="2" charset="2"/>
              <a:buChar char="§"/>
            </a:pPr>
            <a:r>
              <a:rPr lang="en-US" b="1" dirty="0"/>
              <a:t>Consequence</a:t>
            </a:r>
            <a:r>
              <a:rPr lang="en-US" dirty="0"/>
              <a:t> – Select the consequence to be assigned </a:t>
            </a:r>
            <a:br>
              <a:rPr lang="en-US" dirty="0"/>
            </a:br>
            <a:r>
              <a:rPr lang="en-US" dirty="0"/>
              <a:t>to this tardy instance. </a:t>
            </a:r>
          </a:p>
          <a:p>
            <a:pPr marL="342900" lvl="2" indent="0">
              <a:buNone/>
            </a:pPr>
            <a:r>
              <a:rPr lang="en-US" b="1" dirty="0"/>
              <a:t>Note:</a:t>
            </a:r>
            <a:r>
              <a:rPr lang="en-US" dirty="0"/>
              <a:t> Tardy events that occur before the tardy threshold</a:t>
            </a:r>
            <a:br>
              <a:rPr lang="en-US" dirty="0"/>
            </a:br>
            <a:r>
              <a:rPr lang="en-US" dirty="0"/>
              <a:t>is met will have a consequence of None.</a:t>
            </a:r>
          </a:p>
          <a:p>
            <a:pPr marL="342900" indent="-285750">
              <a:buFont typeface="Wingdings" panose="05000000000000000000" pitchFamily="2" charset="2"/>
              <a:buChar char="§"/>
            </a:pPr>
            <a:r>
              <a:rPr lang="en-US" b="1" dirty="0"/>
              <a:t>Consequence Date </a:t>
            </a:r>
            <a:r>
              <a:rPr lang="en-US" dirty="0"/>
              <a:t>– Select the date on the calendar </a:t>
            </a:r>
            <a:br>
              <a:rPr lang="en-US" dirty="0"/>
            </a:br>
            <a:r>
              <a:rPr lang="en-US" dirty="0"/>
              <a:t>that the consequence must be completed. This field is </a:t>
            </a:r>
            <a:br>
              <a:rPr lang="en-US" dirty="0"/>
            </a:br>
            <a:r>
              <a:rPr lang="en-US" dirty="0"/>
              <a:t>enabled only if a detention is associated with the </a:t>
            </a:r>
            <a:br>
              <a:rPr lang="en-US" dirty="0"/>
            </a:br>
            <a:r>
              <a:rPr lang="en-US" dirty="0"/>
              <a:t>consequence.</a:t>
            </a:r>
          </a:p>
          <a:p>
            <a:pPr marL="342900" indent="-285750">
              <a:buFont typeface="Wingdings" panose="05000000000000000000" pitchFamily="2" charset="2"/>
              <a:buChar char="§"/>
            </a:pPr>
            <a:r>
              <a:rPr lang="en-US" b="1" dirty="0"/>
              <a:t>Detention Slip Comments </a:t>
            </a:r>
            <a:r>
              <a:rPr lang="en-US" dirty="0"/>
              <a:t>– If detention is selected as </a:t>
            </a:r>
            <a:br>
              <a:rPr lang="en-US" dirty="0"/>
            </a:br>
            <a:r>
              <a:rPr lang="en-US" dirty="0"/>
              <a:t>the consequence, you can enter notes such as where </a:t>
            </a:r>
            <a:br>
              <a:rPr lang="en-US" dirty="0"/>
            </a:br>
            <a:r>
              <a:rPr lang="en-US" dirty="0"/>
              <a:t>the student needs to report. This field is enabled only </a:t>
            </a:r>
            <a:br>
              <a:rPr lang="en-US" dirty="0"/>
            </a:br>
            <a:r>
              <a:rPr lang="en-US" dirty="0"/>
              <a:t>if a detention is associated with the consequence.</a:t>
            </a:r>
          </a:p>
          <a:p>
            <a:pPr marL="344488" lvl="3" indent="0">
              <a:buNone/>
            </a:pPr>
            <a:r>
              <a:rPr lang="en-US" b="1" dirty="0"/>
              <a:t>Note:  </a:t>
            </a:r>
            <a:r>
              <a:rPr lang="en-US" dirty="0"/>
              <a:t>The </a:t>
            </a:r>
            <a:r>
              <a:rPr lang="en-US" b="1" dirty="0"/>
              <a:t>Detention Slip Comments</a:t>
            </a:r>
            <a:r>
              <a:rPr lang="en-US" dirty="0"/>
              <a:t> field accepts only 20 characters, including white space, and will not accept any input past this limitation.</a:t>
            </a:r>
          </a:p>
          <a:p>
            <a:pPr marL="342900" indent="-285750">
              <a:buFont typeface="Wingdings" panose="05000000000000000000" pitchFamily="2" charset="2"/>
              <a:buChar char="§"/>
            </a:pPr>
            <a:endParaRPr lang="en-US" dirty="0"/>
          </a:p>
          <a:p>
            <a:endParaRPr lang="en-US" dirty="0"/>
          </a:p>
          <a:p>
            <a:endParaRPr lang="en-US" dirty="0"/>
          </a:p>
        </p:txBody>
      </p:sp>
      <p:pic>
        <p:nvPicPr>
          <p:cNvPr id="5" name="Picture 4">
            <a:extLst>
              <a:ext uri="{FF2B5EF4-FFF2-40B4-BE49-F238E27FC236}">
                <a16:creationId xmlns:a16="http://schemas.microsoft.com/office/drawing/2014/main" id="{8687CAE3-314A-4B4B-B2B2-F31A37F61F06}"/>
              </a:ext>
            </a:extLst>
          </p:cNvPr>
          <p:cNvPicPr/>
          <p:nvPr/>
        </p:nvPicPr>
        <p:blipFill>
          <a:blip r:embed="rId2"/>
          <a:stretch>
            <a:fillRect/>
          </a:stretch>
        </p:blipFill>
        <p:spPr>
          <a:xfrm>
            <a:off x="5358206" y="1788804"/>
            <a:ext cx="3395345" cy="3323590"/>
          </a:xfrm>
          <a:prstGeom prst="rect">
            <a:avLst/>
          </a:prstGeom>
        </p:spPr>
      </p:pic>
    </p:spTree>
    <p:extLst>
      <p:ext uri="{BB962C8B-B14F-4D97-AF65-F5344CB8AC3E}">
        <p14:creationId xmlns:p14="http://schemas.microsoft.com/office/powerpoint/2010/main" val="3427994710"/>
      </p:ext>
    </p:extLst>
  </p:cSld>
  <p:clrMapOvr>
    <a:masterClrMapping/>
  </p:clrMapOvr>
  <p:transition spd="med">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79E16-EEE8-4C27-B61A-136B4CC45478}"/>
              </a:ext>
            </a:extLst>
          </p:cNvPr>
          <p:cNvSpPr>
            <a:spLocks noGrp="1"/>
          </p:cNvSpPr>
          <p:nvPr>
            <p:ph type="title"/>
          </p:nvPr>
        </p:nvSpPr>
        <p:spPr/>
        <p:txBody>
          <a:bodyPr/>
          <a:lstStyle/>
          <a:p>
            <a:r>
              <a:rPr lang="en-US" dirty="0"/>
              <a:t>Tardy Alerts, cont.</a:t>
            </a:r>
          </a:p>
        </p:txBody>
      </p:sp>
      <p:sp>
        <p:nvSpPr>
          <p:cNvPr id="3" name="Text Placeholder 2">
            <a:extLst>
              <a:ext uri="{FF2B5EF4-FFF2-40B4-BE49-F238E27FC236}">
                <a16:creationId xmlns:a16="http://schemas.microsoft.com/office/drawing/2014/main" id="{EF2EF659-853F-4AF3-9748-15E8580D2D16}"/>
              </a:ext>
            </a:extLst>
          </p:cNvPr>
          <p:cNvSpPr>
            <a:spLocks noGrp="1"/>
          </p:cNvSpPr>
          <p:nvPr>
            <p:ph type="body" sz="quarter" idx="10"/>
          </p:nvPr>
        </p:nvSpPr>
        <p:spPr>
          <a:xfrm>
            <a:off x="888521" y="1242952"/>
            <a:ext cx="7518400" cy="5520157"/>
          </a:xfrm>
        </p:spPr>
        <p:txBody>
          <a:bodyPr>
            <a:normAutofit/>
          </a:bodyPr>
          <a:lstStyle/>
          <a:p>
            <a:pPr marL="342900" indent="-285750">
              <a:buFont typeface="Wingdings" panose="05000000000000000000" pitchFamily="2" charset="2"/>
              <a:buChar char="§"/>
            </a:pPr>
            <a:r>
              <a:rPr lang="en-US" b="1" dirty="0"/>
              <a:t>Print Detention Slip </a:t>
            </a:r>
            <a:r>
              <a:rPr lang="en-US" dirty="0"/>
              <a:t>– Select the check box to print a </a:t>
            </a:r>
            <a:r>
              <a:rPr lang="en-US"/>
              <a:t>detention slip. </a:t>
            </a:r>
            <a:r>
              <a:rPr lang="en-US" dirty="0"/>
              <a:t>This field is enabled only if a detention is associated with the consequence.</a:t>
            </a:r>
          </a:p>
          <a:p>
            <a:pPr marL="342900" indent="-285750">
              <a:buFont typeface="Wingdings" panose="05000000000000000000" pitchFamily="2" charset="2"/>
              <a:buChar char="§"/>
            </a:pPr>
            <a:r>
              <a:rPr lang="en-US" b="1" dirty="0"/>
              <a:t>Show Tardy History </a:t>
            </a:r>
            <a:r>
              <a:rPr lang="en-US" dirty="0"/>
              <a:t>– Click the link to display the Tardy History grid which lists all the </a:t>
            </a:r>
            <a:r>
              <a:rPr lang="en-US" dirty="0" err="1"/>
              <a:t>tardies</a:t>
            </a:r>
            <a:r>
              <a:rPr lang="en-US" dirty="0"/>
              <a:t> since the last reset date, reason and consequence. Click the </a:t>
            </a:r>
            <a:r>
              <a:rPr lang="en-US" b="1" dirty="0"/>
              <a:t>Hide Tardy History </a:t>
            </a:r>
            <a:r>
              <a:rPr lang="en-US" dirty="0"/>
              <a:t>to collapse this grid.</a:t>
            </a:r>
          </a:p>
          <a:p>
            <a:pPr marL="342900" indent="-285750">
              <a:buFont typeface="Wingdings" panose="05000000000000000000" pitchFamily="2" charset="2"/>
              <a:buChar char="§"/>
            </a:pPr>
            <a:r>
              <a:rPr lang="en-US" b="1" dirty="0"/>
              <a:t>Show Tardy Policy </a:t>
            </a:r>
            <a:r>
              <a:rPr lang="en-US" dirty="0"/>
              <a:t>– Click this link to display the tardy policy. If a tardy policy has not been created, this link will not be displayed.</a:t>
            </a:r>
          </a:p>
          <a:p>
            <a:endParaRPr lang="en-US" dirty="0"/>
          </a:p>
          <a:p>
            <a:endParaRPr lang="en-US" dirty="0"/>
          </a:p>
        </p:txBody>
      </p:sp>
    </p:spTree>
    <p:extLst>
      <p:ext uri="{BB962C8B-B14F-4D97-AF65-F5344CB8AC3E}">
        <p14:creationId xmlns:p14="http://schemas.microsoft.com/office/powerpoint/2010/main" val="1495293046"/>
      </p:ext>
    </p:extLst>
  </p:cSld>
  <p:clrMapOvr>
    <a:masterClrMapping/>
  </p:clrMapOvr>
  <p:transition spd="med">
    <p:wipe dir="d"/>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ln>
            <a:noFill/>
          </a:ln>
        </p:spPr>
        <p:txBody>
          <a:bodyPr>
            <a:normAutofit/>
          </a:bodyPr>
          <a:lstStyle/>
          <a:p>
            <a:r>
              <a:rPr lang="en-US" dirty="0"/>
              <a:t>Sign-Out Procedures</a:t>
            </a:r>
          </a:p>
        </p:txBody>
      </p:sp>
      <p:sp>
        <p:nvSpPr>
          <p:cNvPr id="4" name="Text Placeholder 3">
            <a:extLst>
              <a:ext uri="{FF2B5EF4-FFF2-40B4-BE49-F238E27FC236}">
                <a16:creationId xmlns:a16="http://schemas.microsoft.com/office/drawing/2014/main" id="{E730673B-D10D-4B3F-B306-E2DFB01F9BCA}"/>
              </a:ext>
            </a:extLst>
          </p:cNvPr>
          <p:cNvSpPr>
            <a:spLocks noGrp="1"/>
          </p:cNvSpPr>
          <p:nvPr>
            <p:ph type="body" sz="quarter" idx="10"/>
          </p:nvPr>
        </p:nvSpPr>
        <p:spPr>
          <a:xfrm>
            <a:off x="876300" y="1113555"/>
            <a:ext cx="7518400" cy="6356919"/>
          </a:xfrm>
        </p:spPr>
        <p:txBody>
          <a:bodyPr>
            <a:normAutofit/>
          </a:bodyPr>
          <a:lstStyle/>
          <a:p>
            <a:r>
              <a:rPr lang="en-US" sz="1600" dirty="0"/>
              <a:t>Scan 1D Barcode</a:t>
            </a:r>
          </a:p>
          <a:p>
            <a:r>
              <a:rPr lang="en-US" dirty="0"/>
              <a:t>If you have the 1D barcode reader installed, you can sign out visitors, contractors or volunteers by scanning the 1D barcode on their district-issued ID or the 1D barcode that is printed on their badge (if the Print 1D barcode on badge feature is enabled.</a:t>
            </a:r>
          </a:p>
          <a:p>
            <a:r>
              <a:rPr lang="en-US" dirty="0"/>
              <a:t>From the navigation menu, select </a:t>
            </a:r>
            <a:r>
              <a:rPr lang="en-US" b="1" dirty="0"/>
              <a:t>Sign In/Sign Out </a:t>
            </a:r>
            <a:r>
              <a:rPr lang="en-US" dirty="0"/>
              <a:t>and wave the badge under the 1D barcode scanner.</a:t>
            </a:r>
          </a:p>
          <a:p>
            <a:pPr>
              <a:spcBef>
                <a:spcPts val="600"/>
              </a:spcBef>
            </a:pPr>
            <a:r>
              <a:rPr lang="en-US" sz="1600" dirty="0"/>
              <a:t>Manual Sign Out</a:t>
            </a:r>
          </a:p>
          <a:p>
            <a:pPr marL="400050" indent="-342900">
              <a:buFont typeface="+mj-lt"/>
              <a:buAutoNum type="arabicPeriod"/>
            </a:pPr>
            <a:r>
              <a:rPr lang="en-US" dirty="0"/>
              <a:t>From the navigation menu, select </a:t>
            </a:r>
            <a:r>
              <a:rPr lang="en-US" b="1" dirty="0"/>
              <a:t>Sign In/Sign Out </a:t>
            </a:r>
            <a:r>
              <a:rPr lang="en-US" dirty="0"/>
              <a:t>and then click </a:t>
            </a:r>
            <a:r>
              <a:rPr lang="en-US" b="1" dirty="0"/>
              <a:t>Sign Out</a:t>
            </a:r>
            <a:r>
              <a:rPr lang="en-US" dirty="0"/>
              <a:t>.</a:t>
            </a:r>
          </a:p>
          <a:p>
            <a:pPr marL="400050" indent="-342900">
              <a:buFont typeface="+mj-lt"/>
              <a:buAutoNum type="arabicPeriod"/>
            </a:pPr>
            <a:endParaRPr lang="en-US" dirty="0"/>
          </a:p>
          <a:p>
            <a:pPr marL="400050" indent="-342900">
              <a:buFont typeface="+mj-lt"/>
              <a:buAutoNum type="arabicPeriod"/>
            </a:pPr>
            <a:endParaRPr lang="en-US" dirty="0"/>
          </a:p>
          <a:p>
            <a:pPr marL="400050" indent="-342900">
              <a:buFont typeface="+mj-lt"/>
              <a:buAutoNum type="arabicPeriod"/>
            </a:pPr>
            <a:endParaRPr lang="en-US" dirty="0"/>
          </a:p>
          <a:p>
            <a:pPr marL="400050" indent="-342900">
              <a:buFont typeface="+mj-lt"/>
              <a:buAutoNum type="arabicPeriod"/>
            </a:pPr>
            <a:endParaRPr lang="en-US" dirty="0"/>
          </a:p>
          <a:p>
            <a:pPr marL="400050" indent="-342900">
              <a:buFont typeface="+mj-lt"/>
              <a:buAutoNum type="arabicPeriod"/>
            </a:pPr>
            <a:endParaRPr lang="en-US" dirty="0"/>
          </a:p>
          <a:p>
            <a:pPr marL="400050" indent="-342900">
              <a:buFont typeface="+mj-lt"/>
              <a:buAutoNum type="arabicPeriod"/>
            </a:pPr>
            <a:endParaRPr lang="en-US" dirty="0"/>
          </a:p>
          <a:p>
            <a:pPr marL="400050" indent="-342900">
              <a:buFont typeface="+mj-lt"/>
              <a:buAutoNum type="arabicPeriod"/>
            </a:pPr>
            <a:endParaRPr lang="en-US" dirty="0"/>
          </a:p>
          <a:p>
            <a:pPr marL="400050" indent="-342900">
              <a:buFont typeface="+mj-lt"/>
              <a:buAutoNum type="arabicPeriod"/>
            </a:pPr>
            <a:r>
              <a:rPr lang="en-US" dirty="0"/>
              <a:t>Click the button for who you are signing out (Visitor, Contractor, Staff or Volunteer).</a:t>
            </a:r>
          </a:p>
          <a:p>
            <a:pPr marL="400050" indent="-342900">
              <a:buFont typeface="+mj-lt"/>
              <a:buAutoNum type="arabicPeriod"/>
            </a:pPr>
            <a:r>
              <a:rPr lang="en-US" dirty="0"/>
              <a:t>Find the name of the person in the </a:t>
            </a:r>
            <a:r>
              <a:rPr lang="en-US" b="1" dirty="0"/>
              <a:t>Currently Signed In</a:t>
            </a:r>
            <a:r>
              <a:rPr lang="en-US" dirty="0"/>
              <a:t> list and then click </a:t>
            </a:r>
            <a:r>
              <a:rPr lang="en-US" b="1" dirty="0"/>
              <a:t>Sign Out</a:t>
            </a:r>
            <a:r>
              <a:rPr lang="en-US" dirty="0"/>
              <a:t>.</a:t>
            </a:r>
          </a:p>
          <a:p>
            <a:pPr>
              <a:spcBef>
                <a:spcPts val="600"/>
              </a:spcBef>
            </a:pPr>
            <a:r>
              <a:rPr lang="en-US" sz="1600" dirty="0"/>
              <a:t>Multiple Sign Out</a:t>
            </a:r>
          </a:p>
          <a:p>
            <a:pPr marL="400050" indent="-342900">
              <a:buFont typeface="+mj-lt"/>
              <a:buAutoNum type="arabicPeriod"/>
            </a:pPr>
            <a:r>
              <a:rPr lang="en-US" dirty="0"/>
              <a:t>On the </a:t>
            </a:r>
            <a:r>
              <a:rPr lang="en-US" b="1" dirty="0"/>
              <a:t>Currently Signed In</a:t>
            </a:r>
            <a:r>
              <a:rPr lang="en-US" dirty="0"/>
              <a:t> workspace, select the </a:t>
            </a:r>
            <a:r>
              <a:rPr lang="en-US" b="1" dirty="0"/>
              <a:t>Enable Multi-Sign-Out </a:t>
            </a:r>
            <a:r>
              <a:rPr lang="en-US" dirty="0"/>
              <a:t>check box in the upper right corner.</a:t>
            </a:r>
          </a:p>
          <a:p>
            <a:pPr marL="400050" indent="-342900">
              <a:buFont typeface="+mj-lt"/>
              <a:buAutoNum type="arabicPeriod"/>
            </a:pPr>
            <a:r>
              <a:rPr lang="en-US" dirty="0"/>
              <a:t>In the </a:t>
            </a:r>
            <a:r>
              <a:rPr lang="en-US" b="1" dirty="0"/>
              <a:t>Sign Out </a:t>
            </a:r>
            <a:r>
              <a:rPr lang="en-US" dirty="0"/>
              <a:t>column, select the check box next to the name of all the people to be signed out, and then click </a:t>
            </a:r>
            <a:r>
              <a:rPr lang="en-US" b="1" dirty="0"/>
              <a:t>Sign Out</a:t>
            </a:r>
            <a:r>
              <a:rPr lang="en-US" dirty="0"/>
              <a:t>.</a:t>
            </a:r>
          </a:p>
          <a:p>
            <a:endParaRPr lang="en-US" dirty="0"/>
          </a:p>
        </p:txBody>
      </p:sp>
      <p:cxnSp>
        <p:nvCxnSpPr>
          <p:cNvPr id="8" name="Straight Connector 7"/>
          <p:cNvCxnSpPr/>
          <p:nvPr/>
        </p:nvCxnSpPr>
        <p:spPr>
          <a:xfrm>
            <a:off x="2015067" y="1752724"/>
            <a:ext cx="0" cy="33743"/>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176513" y="3043987"/>
            <a:ext cx="2570672" cy="1238801"/>
          </a:xfrm>
          <a:prstGeom prst="rect">
            <a:avLst/>
          </a:prstGeom>
          <a:noFill/>
        </p:spPr>
        <p:txBody>
          <a:bodyPr wrap="square" rtlCol="0">
            <a:spAutoFit/>
          </a:bodyPr>
          <a:lstStyle/>
          <a:p>
            <a:pPr>
              <a:spcBef>
                <a:spcPts val="300"/>
              </a:spcBef>
            </a:pPr>
            <a:r>
              <a:rPr lang="en-US" sz="1200" b="1" dirty="0">
                <a:latin typeface="+mn-lt"/>
              </a:rPr>
              <a:t>Note:</a:t>
            </a:r>
            <a:r>
              <a:rPr lang="en-US" sz="1200" dirty="0">
                <a:latin typeface="+mn-lt"/>
              </a:rPr>
              <a:t> If a visitor’s name is highlighted in blue, it indicates they were a match to a custom alert.</a:t>
            </a:r>
          </a:p>
          <a:p>
            <a:pPr>
              <a:spcBef>
                <a:spcPts val="300"/>
              </a:spcBef>
            </a:pPr>
            <a:r>
              <a:rPr lang="en-US" sz="1200" dirty="0">
                <a:latin typeface="+mn-lt"/>
              </a:rPr>
              <a:t>If the name is highlighted in red, it indicates they were a match to an offender alert.</a:t>
            </a:r>
          </a:p>
        </p:txBody>
      </p:sp>
      <p:pic>
        <p:nvPicPr>
          <p:cNvPr id="9" name="Picture 8">
            <a:extLst>
              <a:ext uri="{FF2B5EF4-FFF2-40B4-BE49-F238E27FC236}">
                <a16:creationId xmlns:a16="http://schemas.microsoft.com/office/drawing/2014/main" id="{6EA04376-971A-455D-B69B-DC483DDD955B}"/>
              </a:ext>
            </a:extLst>
          </p:cNvPr>
          <p:cNvPicPr/>
          <p:nvPr/>
        </p:nvPicPr>
        <p:blipFill>
          <a:blip r:embed="rId3"/>
          <a:stretch>
            <a:fillRect/>
          </a:stretch>
        </p:blipFill>
        <p:spPr>
          <a:xfrm>
            <a:off x="1278208" y="2943397"/>
            <a:ext cx="4907017" cy="1827011"/>
          </a:xfrm>
          <a:prstGeom prst="rect">
            <a:avLst/>
          </a:prstGeom>
        </p:spPr>
      </p:pic>
    </p:spTree>
    <p:extLst>
      <p:ext uri="{BB962C8B-B14F-4D97-AF65-F5344CB8AC3E}">
        <p14:creationId xmlns:p14="http://schemas.microsoft.com/office/powerpoint/2010/main" val="2964341183"/>
      </p:ext>
    </p:extLst>
  </p:cSld>
  <p:clrMapOvr>
    <a:masterClrMapping/>
  </p:clrMapOvr>
  <p:transition spd="med">
    <p:wipe dir="d"/>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ln>
            <a:noFill/>
          </a:ln>
        </p:spPr>
        <p:txBody>
          <a:bodyPr>
            <a:normAutofit/>
          </a:bodyPr>
          <a:lstStyle/>
          <a:p>
            <a:r>
              <a:rPr lang="en-US" dirty="0"/>
              <a:t>Sign Out Students</a:t>
            </a:r>
          </a:p>
        </p:txBody>
      </p:sp>
      <p:sp>
        <p:nvSpPr>
          <p:cNvPr id="2" name="Text Placeholder 1">
            <a:extLst>
              <a:ext uri="{FF2B5EF4-FFF2-40B4-BE49-F238E27FC236}">
                <a16:creationId xmlns:a16="http://schemas.microsoft.com/office/drawing/2014/main" id="{D9F4B914-ED9C-4DB8-A17F-E176BD863B59}"/>
              </a:ext>
            </a:extLst>
          </p:cNvPr>
          <p:cNvSpPr>
            <a:spLocks noGrp="1"/>
          </p:cNvSpPr>
          <p:nvPr>
            <p:ph type="body" sz="quarter" idx="10"/>
          </p:nvPr>
        </p:nvSpPr>
        <p:spPr>
          <a:xfrm>
            <a:off x="876300" y="1148063"/>
            <a:ext cx="7518400" cy="4106862"/>
          </a:xfrm>
        </p:spPr>
        <p:txBody>
          <a:bodyPr/>
          <a:lstStyle/>
          <a:p>
            <a:r>
              <a:rPr lang="en-US" dirty="0"/>
              <a:t>To sign out students when they leave the building, perform the following steps:</a:t>
            </a:r>
          </a:p>
          <a:p>
            <a:pPr marL="400050" indent="-342900">
              <a:buFont typeface="+mj-lt"/>
              <a:buAutoNum type="arabicPeriod"/>
            </a:pPr>
            <a:r>
              <a:rPr lang="en-US" dirty="0"/>
              <a:t>From the navigation menu, select </a:t>
            </a:r>
            <a:r>
              <a:rPr lang="en-US" b="1" dirty="0"/>
              <a:t>Sign In/Sign Out</a:t>
            </a:r>
            <a:r>
              <a:rPr lang="en-US" dirty="0"/>
              <a:t> and then click </a:t>
            </a:r>
            <a:r>
              <a:rPr lang="en-US" b="1" dirty="0"/>
              <a:t>Sign Out &gt; Student</a:t>
            </a:r>
            <a:r>
              <a:rPr lang="en-US" dirty="0"/>
              <a:t>.</a:t>
            </a:r>
          </a:p>
          <a:p>
            <a:pPr marL="400050" indent="-342900">
              <a:buFont typeface="+mj-lt"/>
              <a:buAutoNum type="arabicPeriod"/>
            </a:pPr>
            <a:r>
              <a:rPr lang="en-US" dirty="0"/>
              <a:t>Enter the First Name, Last Name or ID Number in the text box and then click </a:t>
            </a:r>
            <a:r>
              <a:rPr lang="en-US" b="1" dirty="0"/>
              <a:t>Find</a:t>
            </a:r>
            <a:r>
              <a:rPr lang="en-US" dirty="0"/>
              <a:t>.</a:t>
            </a:r>
          </a:p>
          <a:p>
            <a:pPr marL="400050" indent="-342900">
              <a:buFont typeface="+mj-lt"/>
              <a:buAutoNum type="arabicPeriod"/>
            </a:pPr>
            <a:endParaRPr lang="en-US" dirty="0"/>
          </a:p>
          <a:p>
            <a:pPr marL="400050" indent="-342900">
              <a:buFont typeface="+mj-lt"/>
              <a:buAutoNum type="arabicPeriod"/>
            </a:pPr>
            <a:endParaRPr lang="en-US" dirty="0"/>
          </a:p>
          <a:p>
            <a:pPr marL="855663" lvl="2"/>
            <a:r>
              <a:rPr lang="en-US" dirty="0"/>
              <a:t>If the system finds the exact match during the search, the person's information displays. </a:t>
            </a:r>
          </a:p>
          <a:p>
            <a:pPr marL="855663" lvl="2"/>
            <a:r>
              <a:rPr lang="en-US" dirty="0"/>
              <a:t>If the system returns multiple matches, find the name in the Search Results list and then click </a:t>
            </a:r>
            <a:r>
              <a:rPr lang="en-US" b="1" dirty="0"/>
              <a:t>Sign Out</a:t>
            </a:r>
            <a:r>
              <a:rPr lang="en-US" dirty="0"/>
              <a:t> next to their name.</a:t>
            </a:r>
          </a:p>
          <a:p>
            <a:pPr marL="400050" indent="-342900">
              <a:buFont typeface="+mj-lt"/>
              <a:buAutoNum type="arabicPeriod"/>
            </a:pPr>
            <a:r>
              <a:rPr lang="en-US" dirty="0"/>
              <a:t>Use one of the following methods to complete the student sign out process:</a:t>
            </a:r>
          </a:p>
          <a:p>
            <a:pPr marL="855663" lvl="2"/>
            <a:r>
              <a:rPr lang="en-US" dirty="0"/>
              <a:t>Guardian Pickup</a:t>
            </a:r>
          </a:p>
          <a:p>
            <a:pPr marL="855663" lvl="2"/>
            <a:r>
              <a:rPr lang="en-US" dirty="0"/>
              <a:t>One-Time Pickup</a:t>
            </a:r>
          </a:p>
          <a:p>
            <a:pPr marL="855663" lvl="2"/>
            <a:r>
              <a:rPr lang="en-US" dirty="0"/>
              <a:t>Self-Sign Out</a:t>
            </a:r>
          </a:p>
          <a:p>
            <a:endParaRPr lang="en-US" dirty="0"/>
          </a:p>
        </p:txBody>
      </p:sp>
      <p:cxnSp>
        <p:nvCxnSpPr>
          <p:cNvPr id="8" name="Straight Connector 7"/>
          <p:cNvCxnSpPr/>
          <p:nvPr/>
        </p:nvCxnSpPr>
        <p:spPr>
          <a:xfrm>
            <a:off x="2015067" y="1752724"/>
            <a:ext cx="0" cy="33743"/>
          </a:xfrm>
          <a:prstGeom prst="line">
            <a:avLst/>
          </a:prstGeom>
          <a:ln>
            <a:noFill/>
          </a:ln>
        </p:spPr>
        <p:style>
          <a:lnRef idx="1">
            <a:schemeClr val="accent1"/>
          </a:lnRef>
          <a:fillRef idx="0">
            <a:schemeClr val="accent1"/>
          </a:fillRef>
          <a:effectRef idx="0">
            <a:schemeClr val="accent1"/>
          </a:effectRef>
          <a:fontRef idx="minor">
            <a:schemeClr val="tx1"/>
          </a:fontRef>
        </p:style>
      </p:cxnSp>
      <p:pic>
        <p:nvPicPr>
          <p:cNvPr id="7" name="Picture 6" descr="C:\Users\Diana Laptop\Documents\RAPTOR\User Guide_Raptor v6\Images\SignOutStudent_FindBox.png"/>
          <p:cNvPicPr/>
          <p:nvPr/>
        </p:nvPicPr>
        <p:blipFill>
          <a:blip r:embed="rId3">
            <a:extLst>
              <a:ext uri="{28A0092B-C50C-407E-A947-70E740481C1C}">
                <a14:useLocalDpi xmlns:a14="http://schemas.microsoft.com/office/drawing/2010/main" val="0"/>
              </a:ext>
            </a:extLst>
          </a:blip>
          <a:srcRect/>
          <a:stretch>
            <a:fillRect/>
          </a:stretch>
        </p:blipFill>
        <p:spPr bwMode="auto">
          <a:xfrm>
            <a:off x="1298095" y="1983003"/>
            <a:ext cx="3673321" cy="451803"/>
          </a:xfrm>
          <a:prstGeom prst="rect">
            <a:avLst/>
          </a:prstGeom>
          <a:noFill/>
          <a:ln w="0" cmpd="sng">
            <a:noFill/>
            <a:prstDash val="solid"/>
          </a:ln>
        </p:spPr>
      </p:pic>
    </p:spTree>
    <p:extLst>
      <p:ext uri="{BB962C8B-B14F-4D97-AF65-F5344CB8AC3E}">
        <p14:creationId xmlns:p14="http://schemas.microsoft.com/office/powerpoint/2010/main" val="3441610963"/>
      </p:ext>
    </p:extLst>
  </p:cSld>
  <p:clrMapOvr>
    <a:masterClrMapping/>
  </p:clrMapOvr>
  <p:transition spd="med">
    <p:wipe dir="d"/>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58907" y="344614"/>
            <a:ext cx="7543800" cy="746761"/>
          </a:xfrm>
          <a:ln>
            <a:noFill/>
          </a:ln>
        </p:spPr>
        <p:txBody>
          <a:bodyPr>
            <a:normAutofit/>
          </a:bodyPr>
          <a:lstStyle/>
          <a:p>
            <a:r>
              <a:rPr lang="en-US" dirty="0"/>
              <a:t>Sign Out Students, cont.</a:t>
            </a:r>
          </a:p>
        </p:txBody>
      </p:sp>
      <p:sp>
        <p:nvSpPr>
          <p:cNvPr id="2" name="Text Placeholder 1">
            <a:extLst>
              <a:ext uri="{FF2B5EF4-FFF2-40B4-BE49-F238E27FC236}">
                <a16:creationId xmlns:a16="http://schemas.microsoft.com/office/drawing/2014/main" id="{231EBCA1-79BA-442D-B004-AF98F0166385}"/>
              </a:ext>
            </a:extLst>
          </p:cNvPr>
          <p:cNvSpPr>
            <a:spLocks noGrp="1"/>
          </p:cNvSpPr>
          <p:nvPr>
            <p:ph type="body" sz="quarter" idx="10"/>
          </p:nvPr>
        </p:nvSpPr>
        <p:spPr>
          <a:xfrm>
            <a:off x="876300" y="1139435"/>
            <a:ext cx="7518400" cy="5494277"/>
          </a:xfrm>
        </p:spPr>
        <p:txBody>
          <a:bodyPr>
            <a:normAutofit/>
          </a:bodyPr>
          <a:lstStyle/>
          <a:p>
            <a:r>
              <a:rPr lang="en-US" sz="1600" dirty="0"/>
              <a:t>Guardian Pickup</a:t>
            </a:r>
          </a:p>
          <a:p>
            <a:pPr marL="400050" indent="-342900">
              <a:buFont typeface="+mj-lt"/>
              <a:buAutoNum type="arabicPeriod"/>
            </a:pPr>
            <a:r>
              <a:rPr lang="en-US" dirty="0"/>
              <a:t>If the person picking up the student is listed in the </a:t>
            </a:r>
            <a:r>
              <a:rPr lang="en-US" b="1" dirty="0"/>
              <a:t>Guardian</a:t>
            </a:r>
            <a:r>
              <a:rPr lang="en-US" dirty="0"/>
              <a:t> area, select the check box next to their name and click </a:t>
            </a:r>
            <a:r>
              <a:rPr lang="en-US" b="1" dirty="0"/>
              <a:t>Guardian Sign-Out</a:t>
            </a:r>
            <a:r>
              <a:rPr lang="en-US" dirty="0"/>
              <a:t>.</a:t>
            </a:r>
          </a:p>
          <a:p>
            <a:pPr marL="396875" lvl="2" indent="0">
              <a:buNone/>
            </a:pPr>
            <a:r>
              <a:rPr lang="en-US" dirty="0"/>
              <a:t>If the selected guardian does not have a complete record, a window displays informing you that the guardian’s record is incomplete. Click one of the following buttons to continue:</a:t>
            </a:r>
          </a:p>
          <a:p>
            <a:pPr marL="855663" lvl="2"/>
            <a:r>
              <a:rPr lang="en-US" b="1" dirty="0"/>
              <a:t>Scan ID</a:t>
            </a:r>
            <a:r>
              <a:rPr lang="en-US" dirty="0"/>
              <a:t> – Insert the guardian’s ID in the scanner and </a:t>
            </a:r>
            <a:br>
              <a:rPr lang="en-US" dirty="0"/>
            </a:br>
            <a:r>
              <a:rPr lang="en-US" dirty="0"/>
              <a:t>click Scan ID. If there is a problem with the scan, the </a:t>
            </a:r>
            <a:br>
              <a:rPr lang="en-US" dirty="0"/>
            </a:br>
            <a:r>
              <a:rPr lang="en-US" dirty="0"/>
              <a:t>user can click Rescan ID or click Edit to modify the </a:t>
            </a:r>
            <a:br>
              <a:rPr lang="en-US" dirty="0"/>
            </a:br>
            <a:r>
              <a:rPr lang="en-US" dirty="0"/>
              <a:t>guardian’s record.</a:t>
            </a:r>
          </a:p>
          <a:p>
            <a:pPr marL="862013" lvl="3" indent="0">
              <a:buNone/>
            </a:pPr>
            <a:r>
              <a:rPr lang="en-US" b="1" dirty="0"/>
              <a:t>Note: </a:t>
            </a:r>
            <a:r>
              <a:rPr lang="en-US" dirty="0"/>
              <a:t>If a guardian’s scanned data is different from the information in their profile, they will be prompted to </a:t>
            </a:r>
            <a:r>
              <a:rPr lang="en-US" i="1" dirty="0"/>
              <a:t>Continue Sign In Without Changes </a:t>
            </a:r>
            <a:r>
              <a:rPr lang="en-US" dirty="0"/>
              <a:t>(the scanned data will not be saved) or Cancel.</a:t>
            </a:r>
          </a:p>
          <a:p>
            <a:pPr marL="855663" lvl="2"/>
            <a:r>
              <a:rPr lang="en-US" b="1" dirty="0"/>
              <a:t>Continue Without Scanning </a:t>
            </a:r>
            <a:r>
              <a:rPr lang="en-US" dirty="0"/>
              <a:t>(they will be prompted to scan license on subsequent visits) </a:t>
            </a:r>
          </a:p>
          <a:p>
            <a:pPr marL="1087438" lvl="3"/>
            <a:r>
              <a:rPr lang="en-US" dirty="0"/>
              <a:t>If the guardian is signing out additional students at the same time (and is authorized to sign out), click </a:t>
            </a:r>
            <a:r>
              <a:rPr lang="en-US" b="1" dirty="0"/>
              <a:t>Add Students </a:t>
            </a:r>
            <a:r>
              <a:rPr lang="en-US" dirty="0"/>
              <a:t>and enter the name(s) of the students the guardian is authorized to sign out. </a:t>
            </a:r>
          </a:p>
          <a:p>
            <a:pPr marL="1087438" lvl="3"/>
            <a:r>
              <a:rPr lang="en-US" dirty="0"/>
              <a:t>Select the check box next to the name of each student the guardian is signing out and then click </a:t>
            </a:r>
            <a:r>
              <a:rPr lang="en-US" b="1" dirty="0"/>
              <a:t>Continue</a:t>
            </a:r>
            <a:r>
              <a:rPr lang="en-US" dirty="0"/>
              <a:t>.</a:t>
            </a:r>
          </a:p>
          <a:p>
            <a:pPr marL="855663" lvl="2"/>
            <a:r>
              <a:rPr lang="en-US" b="1" dirty="0"/>
              <a:t>Cancel</a:t>
            </a:r>
            <a:r>
              <a:rPr lang="en-US" dirty="0"/>
              <a:t> – Exit the dialog and select a different guardian or perform a One-Time Pickup.</a:t>
            </a:r>
          </a:p>
          <a:p>
            <a:pPr marL="400050" indent="-342900">
              <a:buFont typeface="+mj-lt"/>
              <a:buAutoNum type="arabicPeriod"/>
            </a:pPr>
            <a:r>
              <a:rPr lang="en-US" dirty="0"/>
              <a:t>Select the </a:t>
            </a:r>
            <a:r>
              <a:rPr lang="en-US" b="1" dirty="0"/>
              <a:t>Destination/Reason </a:t>
            </a:r>
            <a:r>
              <a:rPr lang="en-US" dirty="0"/>
              <a:t>for sign out from the drop-down list and then click </a:t>
            </a:r>
            <a:r>
              <a:rPr lang="en-US" b="1" dirty="0"/>
              <a:t>Submit &amp; Print </a:t>
            </a:r>
            <a:r>
              <a:rPr lang="en-US" dirty="0"/>
              <a:t>or </a:t>
            </a:r>
            <a:r>
              <a:rPr lang="en-US" b="1" dirty="0"/>
              <a:t>Submit</a:t>
            </a:r>
            <a:r>
              <a:rPr lang="en-US" dirty="0"/>
              <a:t>. The </a:t>
            </a:r>
            <a:r>
              <a:rPr lang="en-US" i="1" dirty="0"/>
              <a:t>Checks performed, sign out successful </a:t>
            </a:r>
            <a:r>
              <a:rPr lang="en-US" dirty="0"/>
              <a:t>message is displayed. </a:t>
            </a:r>
          </a:p>
          <a:p>
            <a:pPr marL="396875" lvl="2" indent="0">
              <a:buNone/>
            </a:pPr>
            <a:r>
              <a:rPr lang="en-US" b="1" dirty="0"/>
              <a:t>Note:</a:t>
            </a:r>
            <a:r>
              <a:rPr lang="en-US" dirty="0"/>
              <a:t> If </a:t>
            </a:r>
            <a:r>
              <a:rPr lang="en-US" b="1" dirty="0"/>
              <a:t>Submit &amp; Print </a:t>
            </a:r>
            <a:r>
              <a:rPr lang="en-US" dirty="0"/>
              <a:t>is selected, a Student Pickup badge is printed that includes the guardian’s name and the name of the student(s) being signed out.</a:t>
            </a:r>
          </a:p>
          <a:p>
            <a:endParaRPr lang="en-US" dirty="0"/>
          </a:p>
        </p:txBody>
      </p:sp>
      <p:cxnSp>
        <p:nvCxnSpPr>
          <p:cNvPr id="8" name="Straight Connector 7"/>
          <p:cNvCxnSpPr/>
          <p:nvPr/>
        </p:nvCxnSpPr>
        <p:spPr>
          <a:xfrm>
            <a:off x="2015067" y="1752724"/>
            <a:ext cx="0" cy="33743"/>
          </a:xfrm>
          <a:prstGeom prst="line">
            <a:avLst/>
          </a:prstGeom>
          <a:ln>
            <a:noFill/>
          </a:ln>
        </p:spPr>
        <p:style>
          <a:lnRef idx="1">
            <a:schemeClr val="accent1"/>
          </a:lnRef>
          <a:fillRef idx="0">
            <a:schemeClr val="accent1"/>
          </a:fillRef>
          <a:effectRef idx="0">
            <a:schemeClr val="accent1"/>
          </a:effectRef>
          <a:fontRef idx="minor">
            <a:schemeClr val="tx1"/>
          </a:fontRef>
        </p:style>
      </p:cxnSp>
      <p:pic>
        <p:nvPicPr>
          <p:cNvPr id="6" name="Picture 5" descr="C:\Users\Diana Laptop\Documents\RAPTOR\User Guide_Raptor v6\Images\GuradianRecordIncompleteMessage.png">
            <a:extLst>
              <a:ext uri="{FF2B5EF4-FFF2-40B4-BE49-F238E27FC236}">
                <a16:creationId xmlns:a16="http://schemas.microsoft.com/office/drawing/2014/main" id="{9979C9BA-9B8D-41A7-89A4-D50F35D41AD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567752" y="2347517"/>
            <a:ext cx="2908300" cy="817245"/>
          </a:xfrm>
          <a:prstGeom prst="rect">
            <a:avLst/>
          </a:prstGeom>
          <a:noFill/>
          <a:ln w="0" cmpd="sng">
            <a:noFill/>
            <a:prstDash val="solid"/>
          </a:ln>
        </p:spPr>
      </p:pic>
    </p:spTree>
    <p:extLst>
      <p:ext uri="{BB962C8B-B14F-4D97-AF65-F5344CB8AC3E}">
        <p14:creationId xmlns:p14="http://schemas.microsoft.com/office/powerpoint/2010/main" val="877194959"/>
      </p:ext>
    </p:extLst>
  </p:cSld>
  <p:clrMapOvr>
    <a:masterClrMapping/>
  </p:clrMapOvr>
  <p:transition spd="med">
    <p:wipe dir="d"/>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ln>
            <a:noFill/>
          </a:ln>
        </p:spPr>
        <p:txBody>
          <a:bodyPr>
            <a:normAutofit/>
          </a:bodyPr>
          <a:lstStyle/>
          <a:p>
            <a:r>
              <a:rPr lang="en-US" dirty="0"/>
              <a:t>Sign Out Students, cont.</a:t>
            </a:r>
          </a:p>
        </p:txBody>
      </p:sp>
      <p:sp>
        <p:nvSpPr>
          <p:cNvPr id="2" name="Text Placeholder 1">
            <a:extLst>
              <a:ext uri="{FF2B5EF4-FFF2-40B4-BE49-F238E27FC236}">
                <a16:creationId xmlns:a16="http://schemas.microsoft.com/office/drawing/2014/main" id="{35EE95A1-444B-4A6E-B405-B4B646342708}"/>
              </a:ext>
            </a:extLst>
          </p:cNvPr>
          <p:cNvSpPr>
            <a:spLocks noGrp="1"/>
          </p:cNvSpPr>
          <p:nvPr>
            <p:ph type="body" sz="quarter" idx="10"/>
          </p:nvPr>
        </p:nvSpPr>
        <p:spPr>
          <a:xfrm>
            <a:off x="876300" y="1130809"/>
            <a:ext cx="7518400" cy="5235485"/>
          </a:xfrm>
        </p:spPr>
        <p:txBody>
          <a:bodyPr>
            <a:normAutofit/>
          </a:bodyPr>
          <a:lstStyle/>
          <a:p>
            <a:r>
              <a:rPr lang="en-US" sz="1600" dirty="0"/>
              <a:t>One-Time Pickup</a:t>
            </a:r>
          </a:p>
          <a:p>
            <a:pPr marL="400050" indent="-342900">
              <a:buFont typeface="+mj-lt"/>
              <a:buAutoNum type="arabicPeriod"/>
            </a:pPr>
            <a:r>
              <a:rPr lang="en-US" dirty="0"/>
              <a:t>If the person picking up the student is not listed in the </a:t>
            </a:r>
            <a:r>
              <a:rPr lang="en-US" b="1" dirty="0"/>
              <a:t>Guardian</a:t>
            </a:r>
            <a:r>
              <a:rPr lang="en-US" dirty="0"/>
              <a:t> area, click </a:t>
            </a:r>
            <a:r>
              <a:rPr lang="en-US" b="1" dirty="0"/>
              <a:t>One-Time Pickup</a:t>
            </a:r>
            <a:r>
              <a:rPr lang="en-US" dirty="0"/>
              <a:t>.</a:t>
            </a:r>
          </a:p>
          <a:p>
            <a:pPr marL="400050" indent="-342900">
              <a:buFont typeface="+mj-lt"/>
              <a:buAutoNum type="arabicPeriod"/>
            </a:pPr>
            <a:r>
              <a:rPr lang="en-US" dirty="0"/>
              <a:t>Specify the person who is picking up the student by scanning their ID, entering their name in the </a:t>
            </a:r>
            <a:r>
              <a:rPr lang="en-US" b="1" dirty="0"/>
              <a:t>Find</a:t>
            </a:r>
            <a:r>
              <a:rPr lang="en-US" dirty="0"/>
              <a:t> text box, or manually entering their information.</a:t>
            </a:r>
          </a:p>
          <a:p>
            <a:pPr marL="400050" indent="-342900">
              <a:buFont typeface="+mj-lt"/>
              <a:buAutoNum type="arabicPeriod"/>
            </a:pPr>
            <a:r>
              <a:rPr lang="en-US" dirty="0"/>
              <a:t>Select the </a:t>
            </a:r>
            <a:r>
              <a:rPr lang="en-US" b="1" dirty="0"/>
              <a:t>Destination/Reason </a:t>
            </a:r>
            <a:r>
              <a:rPr lang="en-US" dirty="0"/>
              <a:t>for sign out from the drop-down list. </a:t>
            </a:r>
          </a:p>
          <a:p>
            <a:pPr marL="400050" indent="-342900">
              <a:buFont typeface="+mj-lt"/>
              <a:buAutoNum type="arabicPeriod"/>
            </a:pPr>
            <a:r>
              <a:rPr lang="en-US" dirty="0"/>
              <a:t>In the </a:t>
            </a:r>
            <a:r>
              <a:rPr lang="en-US" b="1" dirty="0"/>
              <a:t>Promote to Approved Guardian </a:t>
            </a:r>
            <a:r>
              <a:rPr lang="en-US" dirty="0"/>
              <a:t>field, select </a:t>
            </a:r>
            <a:r>
              <a:rPr lang="en-US" b="1" dirty="0"/>
              <a:t>Yes</a:t>
            </a:r>
            <a:r>
              <a:rPr lang="en-US" dirty="0"/>
              <a:t> or </a:t>
            </a:r>
            <a:r>
              <a:rPr lang="en-US" b="1" dirty="0"/>
              <a:t>No</a:t>
            </a:r>
            <a:r>
              <a:rPr lang="en-US" dirty="0"/>
              <a:t> from the drop-down list to indicate whether this person should be added as an approved guardian for the student.</a:t>
            </a:r>
          </a:p>
          <a:p>
            <a:pPr marL="396875" lvl="2" indent="0">
              <a:buNone/>
            </a:pPr>
            <a:r>
              <a:rPr lang="en-US" b="1" dirty="0"/>
              <a:t>Note:</a:t>
            </a:r>
            <a:r>
              <a:rPr lang="en-US" dirty="0"/>
              <a:t>  This field is only visible if the </a:t>
            </a:r>
            <a:r>
              <a:rPr lang="en-US" b="1" dirty="0"/>
              <a:t>Allow One-Time Pickup to Become an Approved Guardian</a:t>
            </a:r>
            <a:r>
              <a:rPr lang="en-US" dirty="0"/>
              <a:t> field is set to </a:t>
            </a:r>
            <a:r>
              <a:rPr lang="en-US" b="1" dirty="0"/>
              <a:t>Yes</a:t>
            </a:r>
            <a:r>
              <a:rPr lang="en-US" dirty="0"/>
              <a:t> in the Student Sign-In/Sign-Out Settings.</a:t>
            </a:r>
          </a:p>
          <a:p>
            <a:pPr marL="400050" indent="-342900">
              <a:buFont typeface="+mj-lt"/>
              <a:buAutoNum type="arabicPeriod"/>
            </a:pPr>
            <a:r>
              <a:rPr lang="en-US" dirty="0"/>
              <a:t>Click </a:t>
            </a:r>
            <a:r>
              <a:rPr lang="en-US" b="1" dirty="0"/>
              <a:t>Submit &amp; Print </a:t>
            </a:r>
            <a:r>
              <a:rPr lang="en-US" dirty="0"/>
              <a:t>or </a:t>
            </a:r>
            <a:r>
              <a:rPr lang="en-US" b="1" dirty="0"/>
              <a:t>Submit</a:t>
            </a:r>
            <a:r>
              <a:rPr lang="en-US" dirty="0"/>
              <a:t>. The </a:t>
            </a:r>
            <a:r>
              <a:rPr lang="en-US" i="1" dirty="0"/>
              <a:t>Checks performed, sign out successful </a:t>
            </a:r>
            <a:r>
              <a:rPr lang="en-US" dirty="0"/>
              <a:t>message is displayed. </a:t>
            </a:r>
          </a:p>
          <a:p>
            <a:pPr marL="396875" lvl="2" indent="0">
              <a:buNone/>
            </a:pPr>
            <a:r>
              <a:rPr lang="en-US" b="1" dirty="0"/>
              <a:t>Note: </a:t>
            </a:r>
            <a:r>
              <a:rPr lang="en-US" dirty="0"/>
              <a:t>If </a:t>
            </a:r>
            <a:r>
              <a:rPr lang="en-US" b="1" dirty="0"/>
              <a:t>Submit &amp; Print</a:t>
            </a:r>
            <a:r>
              <a:rPr lang="en-US" dirty="0"/>
              <a:t> is selected, a Student Pickup badge is printed that includes the guardian’s name and the name of the student(s) being signed out.</a:t>
            </a:r>
          </a:p>
          <a:p>
            <a:r>
              <a:rPr lang="en-US" sz="1600" dirty="0"/>
              <a:t>Self Sign-Out</a:t>
            </a:r>
          </a:p>
          <a:p>
            <a:r>
              <a:rPr lang="en-US" dirty="0"/>
              <a:t>If the student has permission to perform Self Sign-Out, their profile will display </a:t>
            </a:r>
            <a:r>
              <a:rPr lang="en-US" b="1" dirty="0"/>
              <a:t>Yes</a:t>
            </a:r>
            <a:r>
              <a:rPr lang="en-US" dirty="0"/>
              <a:t> in the </a:t>
            </a:r>
            <a:r>
              <a:rPr lang="en-US" b="1" dirty="0"/>
              <a:t>Allow Self Sign-Out</a:t>
            </a:r>
            <a:r>
              <a:rPr lang="en-US" dirty="0"/>
              <a:t> field. In this scenario, perform the following steps to sign out the student:</a:t>
            </a:r>
          </a:p>
          <a:p>
            <a:pPr marL="400050" indent="-342900">
              <a:buFont typeface="+mj-lt"/>
              <a:buAutoNum type="arabicPeriod"/>
            </a:pPr>
            <a:r>
              <a:rPr lang="en-US" dirty="0"/>
              <a:t>Click </a:t>
            </a:r>
            <a:r>
              <a:rPr lang="en-US" b="1" dirty="0"/>
              <a:t>Self Sign-Out </a:t>
            </a:r>
            <a:r>
              <a:rPr lang="en-US" dirty="0"/>
              <a:t>and select the appropriate </a:t>
            </a:r>
            <a:r>
              <a:rPr lang="en-US" b="1" dirty="0"/>
              <a:t>Destination/Reason </a:t>
            </a:r>
            <a:r>
              <a:rPr lang="en-US" dirty="0"/>
              <a:t>from the drop-down list.</a:t>
            </a:r>
          </a:p>
          <a:p>
            <a:pPr marL="396875" lvl="2" indent="0">
              <a:buNone/>
              <a:tabLst>
                <a:tab pos="396875" algn="l"/>
              </a:tabLst>
            </a:pPr>
            <a:r>
              <a:rPr lang="en-US" b="1" dirty="0"/>
              <a:t>Note: </a:t>
            </a:r>
            <a:r>
              <a:rPr lang="en-US" dirty="0"/>
              <a:t>The </a:t>
            </a:r>
            <a:r>
              <a:rPr lang="en-US" b="1" dirty="0"/>
              <a:t>Self Sign-Out </a:t>
            </a:r>
            <a:r>
              <a:rPr lang="en-US" dirty="0"/>
              <a:t>button will not display for students when the </a:t>
            </a:r>
            <a:r>
              <a:rPr lang="en-US" b="1" dirty="0"/>
              <a:t>Allow Self Sign-Out </a:t>
            </a:r>
            <a:r>
              <a:rPr lang="en-US" dirty="0"/>
              <a:t>field is set to </a:t>
            </a:r>
            <a:r>
              <a:rPr lang="en-US" b="1" dirty="0"/>
              <a:t>No</a:t>
            </a:r>
            <a:r>
              <a:rPr lang="en-US" dirty="0"/>
              <a:t>.</a:t>
            </a:r>
          </a:p>
          <a:p>
            <a:pPr marL="400050" indent="-342900">
              <a:buFont typeface="+mj-lt"/>
              <a:buAutoNum type="arabicPeriod"/>
            </a:pPr>
            <a:r>
              <a:rPr lang="en-US" dirty="0"/>
              <a:t>Click </a:t>
            </a:r>
            <a:r>
              <a:rPr lang="en-US" b="1" dirty="0"/>
              <a:t>Submit &amp; Print </a:t>
            </a:r>
            <a:r>
              <a:rPr lang="en-US" dirty="0"/>
              <a:t>or </a:t>
            </a:r>
            <a:r>
              <a:rPr lang="en-US" b="1" dirty="0"/>
              <a:t>Submit</a:t>
            </a:r>
            <a:r>
              <a:rPr lang="en-US" dirty="0"/>
              <a:t>.</a:t>
            </a:r>
          </a:p>
          <a:p>
            <a:pPr marL="396875" lvl="2" indent="0">
              <a:buNone/>
            </a:pPr>
            <a:r>
              <a:rPr lang="en-US" b="1" dirty="0"/>
              <a:t>Note:</a:t>
            </a:r>
            <a:r>
              <a:rPr lang="en-US" dirty="0"/>
              <a:t> If </a:t>
            </a:r>
            <a:r>
              <a:rPr lang="en-US" b="1" dirty="0"/>
              <a:t>Submit &amp; Print </a:t>
            </a:r>
            <a:r>
              <a:rPr lang="en-US" dirty="0"/>
              <a:t>is selected, a Student Pass is printed.</a:t>
            </a:r>
          </a:p>
          <a:p>
            <a:endParaRPr lang="en-US" dirty="0"/>
          </a:p>
        </p:txBody>
      </p:sp>
      <p:cxnSp>
        <p:nvCxnSpPr>
          <p:cNvPr id="8" name="Straight Connector 7"/>
          <p:cNvCxnSpPr/>
          <p:nvPr/>
        </p:nvCxnSpPr>
        <p:spPr>
          <a:xfrm>
            <a:off x="2015067" y="1752724"/>
            <a:ext cx="0" cy="33743"/>
          </a:xfrm>
          <a:prstGeom prst="line">
            <a:avLst/>
          </a:prstGeom>
          <a:ln>
            <a:no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5896862"/>
      </p:ext>
    </p:extLst>
  </p:cSld>
  <p:clrMapOvr>
    <a:masterClrMapping/>
  </p:clrMapOvr>
  <p:transition spd="med">
    <p:wipe dir="d"/>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ln>
            <a:noFill/>
          </a:ln>
        </p:spPr>
        <p:txBody>
          <a:bodyPr>
            <a:normAutofit/>
          </a:bodyPr>
          <a:lstStyle/>
          <a:p>
            <a:r>
              <a:rPr lang="en-US" dirty="0"/>
              <a:t>Visitors Workspace</a:t>
            </a:r>
          </a:p>
        </p:txBody>
      </p:sp>
      <p:sp>
        <p:nvSpPr>
          <p:cNvPr id="3" name="Text Placeholder 2">
            <a:extLst>
              <a:ext uri="{FF2B5EF4-FFF2-40B4-BE49-F238E27FC236}">
                <a16:creationId xmlns:a16="http://schemas.microsoft.com/office/drawing/2014/main" id="{59E0A76A-F884-4922-8DE2-8CE3FDD71A26}"/>
              </a:ext>
            </a:extLst>
          </p:cNvPr>
          <p:cNvSpPr>
            <a:spLocks noGrp="1"/>
          </p:cNvSpPr>
          <p:nvPr>
            <p:ph type="body" sz="quarter" idx="10"/>
          </p:nvPr>
        </p:nvSpPr>
        <p:spPr>
          <a:xfrm>
            <a:off x="876300" y="1148062"/>
            <a:ext cx="7518400" cy="4106862"/>
          </a:xfrm>
        </p:spPr>
        <p:txBody>
          <a:bodyPr/>
          <a:lstStyle/>
          <a:p>
            <a:r>
              <a:rPr lang="en-US" dirty="0"/>
              <a:t>You can manage the visitors to the building using the </a:t>
            </a:r>
            <a:r>
              <a:rPr lang="en-US" b="1" dirty="0"/>
              <a:t>Visitors</a:t>
            </a:r>
            <a:r>
              <a:rPr lang="en-US" dirty="0"/>
              <a:t> workspace. Select </a:t>
            </a:r>
            <a:r>
              <a:rPr lang="en-US" b="1" dirty="0"/>
              <a:t>Modules &gt; Visitors</a:t>
            </a:r>
            <a:r>
              <a:rPr lang="en-US" dirty="0"/>
              <a:t> in the navigation menu to access the workspace. </a:t>
            </a:r>
          </a:p>
          <a:p>
            <a:r>
              <a:rPr lang="en-US" dirty="0"/>
              <a:t>Users with Administrator permissions can use the </a:t>
            </a:r>
            <a:r>
              <a:rPr lang="en-US" b="1" dirty="0"/>
              <a:t>All Visitors</a:t>
            </a:r>
            <a:r>
              <a:rPr lang="en-US" dirty="0"/>
              <a:t> tab to view a list of all visitors who have been scanned into the building. It also shows a detailed view of sign in/sign out history for a specific visitor. </a:t>
            </a:r>
          </a:p>
          <a:p>
            <a:endParaRPr lang="en-US" dirty="0"/>
          </a:p>
        </p:txBody>
      </p:sp>
      <p:cxnSp>
        <p:nvCxnSpPr>
          <p:cNvPr id="8" name="Straight Connector 7"/>
          <p:cNvCxnSpPr/>
          <p:nvPr/>
        </p:nvCxnSpPr>
        <p:spPr>
          <a:xfrm>
            <a:off x="2015067" y="1752724"/>
            <a:ext cx="0" cy="33743"/>
          </a:xfrm>
          <a:prstGeom prst="line">
            <a:avLst/>
          </a:prstGeom>
          <a:ln>
            <a:no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C336960-A8D1-4F87-8D39-DB34CF9E7B40}"/>
              </a:ext>
            </a:extLst>
          </p:cNvPr>
          <p:cNvPicPr/>
          <p:nvPr/>
        </p:nvPicPr>
        <p:blipFill>
          <a:blip r:embed="rId3"/>
          <a:stretch>
            <a:fillRect/>
          </a:stretch>
        </p:blipFill>
        <p:spPr>
          <a:xfrm>
            <a:off x="976282" y="2382094"/>
            <a:ext cx="7427533" cy="2655732"/>
          </a:xfrm>
          <a:prstGeom prst="rect">
            <a:avLst/>
          </a:prstGeom>
        </p:spPr>
      </p:pic>
    </p:spTree>
    <p:extLst>
      <p:ext uri="{BB962C8B-B14F-4D97-AF65-F5344CB8AC3E}">
        <p14:creationId xmlns:p14="http://schemas.microsoft.com/office/powerpoint/2010/main" val="1876600566"/>
      </p:ext>
    </p:extLst>
  </p:cSld>
  <p:clrMapOvr>
    <a:masterClrMapping/>
  </p:clrMapOvr>
  <p:transition spd="med">
    <p:wipe dir="d"/>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ln>
            <a:noFill/>
          </a:ln>
        </p:spPr>
        <p:txBody>
          <a:bodyPr>
            <a:normAutofit/>
          </a:bodyPr>
          <a:lstStyle/>
          <a:p>
            <a:r>
              <a:rPr lang="en-US" dirty="0"/>
              <a:t>Currently Signed In Visitors</a:t>
            </a:r>
          </a:p>
        </p:txBody>
      </p:sp>
      <p:sp>
        <p:nvSpPr>
          <p:cNvPr id="4" name="Text Placeholder 3">
            <a:extLst>
              <a:ext uri="{FF2B5EF4-FFF2-40B4-BE49-F238E27FC236}">
                <a16:creationId xmlns:a16="http://schemas.microsoft.com/office/drawing/2014/main" id="{18FF46A1-07EA-4F2D-A9E0-7AD5F0FF47B5}"/>
              </a:ext>
            </a:extLst>
          </p:cNvPr>
          <p:cNvSpPr>
            <a:spLocks noGrp="1"/>
          </p:cNvSpPr>
          <p:nvPr>
            <p:ph type="body" sz="quarter" idx="10"/>
          </p:nvPr>
        </p:nvSpPr>
        <p:spPr>
          <a:xfrm>
            <a:off x="876300" y="1139435"/>
            <a:ext cx="7518400" cy="5597795"/>
          </a:xfrm>
        </p:spPr>
        <p:txBody>
          <a:bodyPr>
            <a:normAutofit/>
          </a:bodyPr>
          <a:lstStyle/>
          <a:p>
            <a:r>
              <a:rPr lang="en-US" dirty="0"/>
              <a:t>Use the </a:t>
            </a:r>
            <a:r>
              <a:rPr lang="en-US" b="1" dirty="0"/>
              <a:t>Currently Signed In</a:t>
            </a:r>
            <a:r>
              <a:rPr lang="en-US" dirty="0"/>
              <a:t> tab to view all visitors who are currently signed in, the sign-in date and time, the reason for the visit, and any notes associated with the visitor. </a:t>
            </a:r>
          </a:p>
          <a:p>
            <a:r>
              <a:rPr lang="en-US" sz="1200" b="1" dirty="0"/>
              <a:t>Note:</a:t>
            </a:r>
            <a:r>
              <a:rPr lang="en-US" sz="1200" dirty="0"/>
              <a:t>  If a signed in visitor matches a custom </a:t>
            </a:r>
            <a:br>
              <a:rPr lang="en-US" sz="1200" dirty="0"/>
            </a:br>
            <a:r>
              <a:rPr lang="en-US" sz="1200" dirty="0"/>
              <a:t>alert, their first name and last name will be </a:t>
            </a:r>
            <a:br>
              <a:rPr lang="en-US" sz="1200" dirty="0"/>
            </a:br>
            <a:r>
              <a:rPr lang="en-US" sz="1200" dirty="0"/>
              <a:t>highlighted blue. If they are a match to an</a:t>
            </a:r>
            <a:br>
              <a:rPr lang="en-US" sz="1200" dirty="0"/>
            </a:br>
            <a:r>
              <a:rPr lang="en-US" sz="1200" dirty="0"/>
              <a:t>offender alert, their name is highlighted red.</a:t>
            </a:r>
          </a:p>
          <a:p>
            <a:pPr>
              <a:spcBef>
                <a:spcPts val="600"/>
              </a:spcBef>
            </a:pPr>
            <a:r>
              <a:rPr lang="en-US" sz="1600" dirty="0"/>
              <a:t>Modify Destination/Notes</a:t>
            </a:r>
          </a:p>
          <a:p>
            <a:r>
              <a:rPr lang="en-US" dirty="0"/>
              <a:t>Modify the destination or notes:</a:t>
            </a:r>
          </a:p>
          <a:p>
            <a:pPr marL="400050" indent="-342900">
              <a:buFont typeface="+mj-lt"/>
              <a:buAutoNum type="arabicPeriod"/>
            </a:pPr>
            <a:r>
              <a:rPr lang="en-US" dirty="0"/>
              <a:t>In the </a:t>
            </a:r>
            <a:r>
              <a:rPr lang="en-US" b="1" dirty="0"/>
              <a:t>Options</a:t>
            </a:r>
            <a:r>
              <a:rPr lang="en-US" dirty="0"/>
              <a:t> column, click the </a:t>
            </a:r>
            <a:r>
              <a:rPr lang="en-US" dirty="0">
                <a:latin typeface="raptor-v6" panose="02000509000000000000" pitchFamily="49" charset="0"/>
              </a:rPr>
              <a:t>u</a:t>
            </a:r>
            <a:r>
              <a:rPr lang="en-US" dirty="0"/>
              <a:t> icon </a:t>
            </a:r>
            <a:br>
              <a:rPr lang="en-US" dirty="0"/>
            </a:br>
            <a:r>
              <a:rPr lang="en-US" dirty="0"/>
              <a:t>and select a new </a:t>
            </a:r>
            <a:r>
              <a:rPr lang="en-US" b="1" dirty="0"/>
              <a:t>Destination</a:t>
            </a:r>
            <a:r>
              <a:rPr lang="en-US" dirty="0"/>
              <a:t>, and modify the </a:t>
            </a:r>
            <a:r>
              <a:rPr lang="en-US" b="1" dirty="0"/>
              <a:t>Notes</a:t>
            </a:r>
            <a:r>
              <a:rPr lang="en-US" dirty="0"/>
              <a:t> field, if necessary.</a:t>
            </a:r>
          </a:p>
          <a:p>
            <a:pPr marL="400050" indent="-342900">
              <a:buFont typeface="+mj-lt"/>
              <a:buAutoNum type="arabicPeriod"/>
            </a:pPr>
            <a:r>
              <a:rPr lang="en-US" dirty="0"/>
              <a:t>Click the </a:t>
            </a:r>
            <a:r>
              <a:rPr lang="en-US" dirty="0">
                <a:latin typeface="raptor-v6" panose="02000509000000000000" pitchFamily="49" charset="0"/>
              </a:rPr>
              <a:t>j</a:t>
            </a:r>
            <a:r>
              <a:rPr lang="en-US" dirty="0"/>
              <a:t> icon to save your changes. If you want to cancel your changes, click the </a:t>
            </a:r>
            <a:r>
              <a:rPr lang="en-US" dirty="0">
                <a:latin typeface="raptor-v6" panose="02000509000000000000" pitchFamily="49" charset="0"/>
              </a:rPr>
              <a:t>g</a:t>
            </a:r>
            <a:r>
              <a:rPr lang="en-US" dirty="0"/>
              <a:t> icon.</a:t>
            </a:r>
          </a:p>
          <a:p>
            <a:r>
              <a:rPr lang="en-US" b="1" dirty="0"/>
              <a:t>Note:</a:t>
            </a:r>
            <a:r>
              <a:rPr lang="en-US" dirty="0"/>
              <a:t> If you change the </a:t>
            </a:r>
            <a:r>
              <a:rPr lang="en-US" b="1" dirty="0"/>
              <a:t>Destination</a:t>
            </a:r>
            <a:r>
              <a:rPr lang="en-US" dirty="0"/>
              <a:t>, the visitor will be signed out and then immediately signed in with the new destination. This information will display in the </a:t>
            </a:r>
            <a:r>
              <a:rPr lang="en-US" b="1" dirty="0"/>
              <a:t>Sign-In/Out History</a:t>
            </a:r>
            <a:r>
              <a:rPr lang="en-US" dirty="0"/>
              <a:t> for the visitor.</a:t>
            </a:r>
          </a:p>
          <a:p>
            <a:pPr>
              <a:spcBef>
                <a:spcPts val="600"/>
              </a:spcBef>
            </a:pPr>
            <a:r>
              <a:rPr lang="en-US" sz="1600" dirty="0"/>
              <a:t>Print or Reprint Badge</a:t>
            </a:r>
          </a:p>
          <a:p>
            <a:r>
              <a:rPr lang="en-US" dirty="0"/>
              <a:t>If a visitor has lost their badge or changed their destination, or the printer has malfunctioned, you can reprint their badge. Click the </a:t>
            </a:r>
            <a:r>
              <a:rPr lang="en-US" dirty="0">
                <a:latin typeface="raptor-v6" panose="02000509000000000000" pitchFamily="49" charset="0"/>
              </a:rPr>
              <a:t>z</a:t>
            </a:r>
            <a:r>
              <a:rPr lang="en-US" dirty="0"/>
              <a:t> icon in the </a:t>
            </a:r>
            <a:r>
              <a:rPr lang="en-US" b="1" dirty="0"/>
              <a:t>Options</a:t>
            </a:r>
            <a:r>
              <a:rPr lang="en-US" dirty="0"/>
              <a:t> column to print or reprint the visitor's badge.</a:t>
            </a:r>
          </a:p>
          <a:p>
            <a:pPr>
              <a:spcBef>
                <a:spcPts val="600"/>
              </a:spcBef>
            </a:pPr>
            <a:r>
              <a:rPr lang="en-US" sz="1600" dirty="0"/>
              <a:t>Sign Out Visitors</a:t>
            </a:r>
          </a:p>
          <a:p>
            <a:pPr marL="342900" indent="-285750">
              <a:buFont typeface="Wingdings" panose="05000000000000000000" pitchFamily="2" charset="2"/>
              <a:buChar char="§"/>
            </a:pPr>
            <a:r>
              <a:rPr lang="en-US" dirty="0"/>
              <a:t>To sign out a single visitor, click </a:t>
            </a:r>
            <a:r>
              <a:rPr lang="en-US" b="1" dirty="0"/>
              <a:t>Sign Out </a:t>
            </a:r>
            <a:r>
              <a:rPr lang="en-US" dirty="0"/>
              <a:t>next to their name.</a:t>
            </a:r>
          </a:p>
          <a:p>
            <a:pPr marL="342900" indent="-285750">
              <a:buFont typeface="Wingdings" panose="05000000000000000000" pitchFamily="2" charset="2"/>
              <a:buChar char="§"/>
            </a:pPr>
            <a:r>
              <a:rPr lang="en-US" dirty="0"/>
              <a:t>To sign out multiple visitors, select the </a:t>
            </a:r>
            <a:r>
              <a:rPr lang="en-US" b="1" dirty="0"/>
              <a:t>Enable Multi-Sign-Out </a:t>
            </a:r>
            <a:r>
              <a:rPr lang="en-US" dirty="0"/>
              <a:t>check box in the upper right corner, select the check box next to all the visitors to be signed out, and then click </a:t>
            </a:r>
            <a:r>
              <a:rPr lang="en-US" b="1" dirty="0"/>
              <a:t>Sign Out</a:t>
            </a:r>
            <a:r>
              <a:rPr lang="en-US" dirty="0"/>
              <a:t>. </a:t>
            </a:r>
          </a:p>
          <a:p>
            <a:pPr marL="344488" lvl="2" indent="0">
              <a:buNone/>
            </a:pPr>
            <a:r>
              <a:rPr lang="en-US" dirty="0"/>
              <a:t>To return to single sign-out mode, clear the </a:t>
            </a:r>
            <a:r>
              <a:rPr lang="en-US" b="1" dirty="0"/>
              <a:t>Enable Multi-Sign-Out </a:t>
            </a:r>
            <a:r>
              <a:rPr lang="en-US" dirty="0"/>
              <a:t>check box.</a:t>
            </a:r>
          </a:p>
        </p:txBody>
      </p:sp>
      <p:cxnSp>
        <p:nvCxnSpPr>
          <p:cNvPr id="8" name="Straight Connector 7"/>
          <p:cNvCxnSpPr/>
          <p:nvPr/>
        </p:nvCxnSpPr>
        <p:spPr>
          <a:xfrm>
            <a:off x="2015067" y="1752724"/>
            <a:ext cx="0" cy="33743"/>
          </a:xfrm>
          <a:prstGeom prst="line">
            <a:avLst/>
          </a:prstGeom>
          <a:ln>
            <a:no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4205039" y="1622485"/>
            <a:ext cx="4818191" cy="1522500"/>
          </a:xfrm>
          <a:prstGeom prst="rect">
            <a:avLst/>
          </a:prstGeom>
        </p:spPr>
      </p:pic>
    </p:spTree>
    <p:extLst>
      <p:ext uri="{BB962C8B-B14F-4D97-AF65-F5344CB8AC3E}">
        <p14:creationId xmlns:p14="http://schemas.microsoft.com/office/powerpoint/2010/main" val="361801885"/>
      </p:ext>
    </p:extLst>
  </p:cSld>
  <p:clrMapOvr>
    <a:masterClrMapping/>
  </p:clrMapOvr>
  <p:transition spd="med">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Delayed Sign In and Sign Out</a:t>
            </a:r>
          </a:p>
        </p:txBody>
      </p:sp>
      <p:sp>
        <p:nvSpPr>
          <p:cNvPr id="4" name="Text Placeholder 3">
            <a:extLst>
              <a:ext uri="{FF2B5EF4-FFF2-40B4-BE49-F238E27FC236}">
                <a16:creationId xmlns:a16="http://schemas.microsoft.com/office/drawing/2014/main" id="{491268A9-1957-4338-9FCA-88299AA9D7A5}"/>
              </a:ext>
            </a:extLst>
          </p:cNvPr>
          <p:cNvSpPr>
            <a:spLocks noGrp="1"/>
          </p:cNvSpPr>
          <p:nvPr>
            <p:ph type="body" sz="quarter" idx="10"/>
          </p:nvPr>
        </p:nvSpPr>
        <p:spPr>
          <a:xfrm>
            <a:off x="876299" y="1148061"/>
            <a:ext cx="7784621" cy="5563289"/>
          </a:xfrm>
        </p:spPr>
        <p:txBody>
          <a:bodyPr>
            <a:normAutofit/>
          </a:bodyPr>
          <a:lstStyle/>
          <a:p>
            <a:r>
              <a:rPr lang="en-US" dirty="0"/>
              <a:t>If you are unable to sign in or sign out visitors due to equipment issues or internet connection issues, you can use the Delayed Entry feature to manually enter the sign-in and sign-out date and time. This feature allows Administrators to record the actual sign-in and sign-out times but the entry is delayed until the system is available. </a:t>
            </a:r>
            <a:r>
              <a:rPr lang="en-US" i="1" dirty="0"/>
              <a:t>This feature is not visible at the All Building level.</a:t>
            </a:r>
          </a:p>
          <a:p>
            <a:pPr marL="400050" indent="-342900">
              <a:buFont typeface="+mj-lt"/>
              <a:buAutoNum type="arabicPeriod"/>
            </a:pPr>
            <a:r>
              <a:rPr lang="en-US" dirty="0"/>
              <a:t>Select the school from the Building Selector </a:t>
            </a:r>
            <a:br>
              <a:rPr lang="en-US" dirty="0"/>
            </a:br>
            <a:r>
              <a:rPr lang="en-US" dirty="0"/>
              <a:t>(you must select a specific building).</a:t>
            </a:r>
          </a:p>
          <a:p>
            <a:pPr marL="400050" indent="-342900">
              <a:buFont typeface="+mj-lt"/>
              <a:buAutoNum type="arabicPeriod"/>
            </a:pPr>
            <a:r>
              <a:rPr lang="en-US" dirty="0"/>
              <a:t>From the navigation menu, select </a:t>
            </a:r>
            <a:br>
              <a:rPr lang="en-US" dirty="0"/>
            </a:br>
            <a:r>
              <a:rPr lang="en-US" b="1" dirty="0"/>
              <a:t>Modules &gt; Visitors </a:t>
            </a:r>
            <a:r>
              <a:rPr lang="en-US" dirty="0"/>
              <a:t>and click the </a:t>
            </a:r>
            <a:br>
              <a:rPr lang="en-US" dirty="0"/>
            </a:br>
            <a:r>
              <a:rPr lang="en-US" b="1" dirty="0"/>
              <a:t>Delayed Entry </a:t>
            </a:r>
            <a:r>
              <a:rPr lang="en-US" dirty="0"/>
              <a:t>tab.</a:t>
            </a:r>
          </a:p>
          <a:p>
            <a:pPr marL="400050" indent="-342900">
              <a:buFont typeface="+mj-lt"/>
              <a:buAutoNum type="arabicPeriod"/>
            </a:pPr>
            <a:r>
              <a:rPr lang="en-US" dirty="0"/>
              <a:t>If the person has previously been entered into </a:t>
            </a:r>
            <a:br>
              <a:rPr lang="en-US" dirty="0"/>
            </a:br>
            <a:r>
              <a:rPr lang="en-US" dirty="0"/>
              <a:t>Raptor, enter their </a:t>
            </a:r>
            <a:r>
              <a:rPr lang="en-US" b="1" dirty="0"/>
              <a:t>First Name </a:t>
            </a:r>
            <a:r>
              <a:rPr lang="en-US" dirty="0"/>
              <a:t>or </a:t>
            </a:r>
            <a:r>
              <a:rPr lang="en-US" b="1" dirty="0"/>
              <a:t>Last Name </a:t>
            </a:r>
            <a:br>
              <a:rPr lang="en-US" dirty="0"/>
            </a:br>
            <a:r>
              <a:rPr lang="en-US" dirty="0"/>
              <a:t>and click </a:t>
            </a:r>
            <a:r>
              <a:rPr lang="en-US" b="1" dirty="0"/>
              <a:t>Find</a:t>
            </a:r>
            <a:r>
              <a:rPr lang="en-US" dirty="0"/>
              <a:t>.</a:t>
            </a:r>
          </a:p>
          <a:p>
            <a:pPr marL="396875" lvl="2" indent="0">
              <a:buNone/>
            </a:pPr>
            <a:r>
              <a:rPr lang="en-US" dirty="0"/>
              <a:t>Otherwise, click </a:t>
            </a:r>
            <a:r>
              <a:rPr lang="en-US" b="1" dirty="0"/>
              <a:t>Manual Entry </a:t>
            </a:r>
            <a:r>
              <a:rPr lang="en-US" dirty="0"/>
              <a:t>and enter the </a:t>
            </a:r>
            <a:br>
              <a:rPr lang="en-US" dirty="0"/>
            </a:br>
            <a:r>
              <a:rPr lang="en-US" dirty="0"/>
              <a:t>following information:</a:t>
            </a:r>
          </a:p>
          <a:p>
            <a:pPr marL="855663" lvl="2"/>
            <a:r>
              <a:rPr lang="en-US" b="1" dirty="0"/>
              <a:t>First Name*</a:t>
            </a:r>
            <a:r>
              <a:rPr lang="en-US" dirty="0"/>
              <a:t>/</a:t>
            </a:r>
            <a:r>
              <a:rPr lang="en-US" b="1" dirty="0"/>
              <a:t>Last Name*</a:t>
            </a:r>
          </a:p>
          <a:p>
            <a:pPr marL="855663" lvl="2"/>
            <a:r>
              <a:rPr lang="en-US" b="1" dirty="0"/>
              <a:t>Date of Birth*</a:t>
            </a:r>
          </a:p>
          <a:p>
            <a:pPr marL="855663" lvl="2"/>
            <a:r>
              <a:rPr lang="en-US" b="1" dirty="0"/>
              <a:t>Sign-In Date/Time* </a:t>
            </a:r>
            <a:r>
              <a:rPr lang="en-US" dirty="0"/>
              <a:t>– Select the date and time that the person actually signed in.</a:t>
            </a:r>
          </a:p>
          <a:p>
            <a:pPr marL="855663" lvl="2"/>
            <a:r>
              <a:rPr lang="en-US" b="1" dirty="0"/>
              <a:t>Sign-Out Date/Time </a:t>
            </a:r>
            <a:r>
              <a:rPr lang="en-US" dirty="0"/>
              <a:t>– Select the date and time that the person actually signed out.</a:t>
            </a:r>
          </a:p>
          <a:p>
            <a:pPr marL="862013" lvl="3" indent="0">
              <a:buNone/>
            </a:pPr>
            <a:r>
              <a:rPr lang="en-US" b="1" dirty="0"/>
              <a:t>Note: </a:t>
            </a:r>
            <a:r>
              <a:rPr lang="en-US" dirty="0"/>
              <a:t>The Sign-In Date and Sign-Out Date must be the same date.</a:t>
            </a:r>
          </a:p>
          <a:p>
            <a:pPr marL="855663" lvl="2"/>
            <a:r>
              <a:rPr lang="en-US" b="1" dirty="0"/>
              <a:t>Destination/Reason*</a:t>
            </a:r>
            <a:r>
              <a:rPr lang="en-US" dirty="0"/>
              <a:t> – Select the destination or reason for visit.</a:t>
            </a:r>
          </a:p>
          <a:p>
            <a:pPr marL="400050" indent="-342900">
              <a:buFont typeface="+mj-lt"/>
              <a:buAutoNum type="arabicPeriod"/>
            </a:pPr>
            <a:r>
              <a:rPr lang="en-US" dirty="0"/>
              <a:t>Click </a:t>
            </a:r>
            <a:r>
              <a:rPr lang="en-US" b="1" dirty="0"/>
              <a:t>Submit</a:t>
            </a:r>
            <a:r>
              <a:rPr lang="en-US" dirty="0"/>
              <a:t>. A </a:t>
            </a:r>
            <a:r>
              <a:rPr lang="en-US" i="1" dirty="0"/>
              <a:t>Delayed Entry Successful</a:t>
            </a:r>
            <a:r>
              <a:rPr lang="en-US" dirty="0"/>
              <a:t> message displays in the lower right corner of the screen.</a:t>
            </a:r>
          </a:p>
          <a:p>
            <a:r>
              <a:rPr lang="en-US" b="1" dirty="0"/>
              <a:t>Note:</a:t>
            </a:r>
            <a:r>
              <a:rPr lang="en-US" dirty="0"/>
              <a:t> If you manually enter the person’s information, their information will not be found using the Find feature on future visits until their ID has been scanned into Raptor.</a:t>
            </a:r>
          </a:p>
        </p:txBody>
      </p:sp>
      <p:pic>
        <p:nvPicPr>
          <p:cNvPr id="6" name="Picture 5" descr="C:\Users\Diana Laptop\Documents\RAPTOR\User Guide_Raptor v6\Images\Visitors_DelayedEntry.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449" y="2098112"/>
            <a:ext cx="3848219" cy="2560795"/>
          </a:xfrm>
          <a:prstGeom prst="rect">
            <a:avLst/>
          </a:prstGeom>
          <a:noFill/>
          <a:ln w="0" cmpd="sng">
            <a:noFill/>
            <a:prstDash val="solid"/>
          </a:ln>
        </p:spPr>
      </p:pic>
    </p:spTree>
    <p:extLst>
      <p:ext uri="{BB962C8B-B14F-4D97-AF65-F5344CB8AC3E}">
        <p14:creationId xmlns:p14="http://schemas.microsoft.com/office/powerpoint/2010/main" val="672038274"/>
      </p:ext>
    </p:extLst>
  </p:cSld>
  <p:clrMapOvr>
    <a:masterClrMapping/>
  </p:clrMapOvr>
  <p:transition spd="med">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Raptor Log In and Log Out</a:t>
            </a:r>
          </a:p>
        </p:txBody>
      </p:sp>
      <p:sp>
        <p:nvSpPr>
          <p:cNvPr id="5" name="Text Placeholder 4">
            <a:extLst>
              <a:ext uri="{FF2B5EF4-FFF2-40B4-BE49-F238E27FC236}">
                <a16:creationId xmlns:a16="http://schemas.microsoft.com/office/drawing/2014/main" id="{1D3A4B33-2638-438B-B2FF-E5F7A14E3222}"/>
              </a:ext>
            </a:extLst>
          </p:cNvPr>
          <p:cNvSpPr>
            <a:spLocks noGrp="1"/>
          </p:cNvSpPr>
          <p:nvPr>
            <p:ph type="body" sz="quarter" idx="10"/>
          </p:nvPr>
        </p:nvSpPr>
        <p:spPr>
          <a:xfrm>
            <a:off x="876300" y="1139436"/>
            <a:ext cx="7518400" cy="5209606"/>
          </a:xfrm>
        </p:spPr>
        <p:txBody>
          <a:bodyPr>
            <a:normAutofit/>
          </a:bodyPr>
          <a:lstStyle/>
          <a:p>
            <a:pPr marL="400050" indent="-342900">
              <a:buFont typeface="+mj-lt"/>
              <a:buAutoNum type="arabicPeriod"/>
            </a:pPr>
            <a:r>
              <a:rPr lang="en-US" dirty="0"/>
              <a:t>In your browser, enter </a:t>
            </a:r>
            <a:r>
              <a:rPr lang="en-US" b="1" dirty="0"/>
              <a:t>https://apps.raptortech.com</a:t>
            </a:r>
            <a:r>
              <a:rPr lang="en-US" dirty="0"/>
              <a:t>.</a:t>
            </a:r>
          </a:p>
          <a:p>
            <a:pPr marL="400050" indent="-342900">
              <a:buFont typeface="+mj-lt"/>
              <a:buAutoNum type="arabicPeriod"/>
            </a:pPr>
            <a:r>
              <a:rPr lang="en-US" dirty="0"/>
              <a:t>On the Raptor Login screen, enter your assigned </a:t>
            </a:r>
            <a:br>
              <a:rPr lang="en-US" dirty="0"/>
            </a:br>
            <a:r>
              <a:rPr lang="en-US" b="1" dirty="0"/>
              <a:t>Username</a:t>
            </a:r>
            <a:r>
              <a:rPr lang="en-US" dirty="0"/>
              <a:t> and </a:t>
            </a:r>
            <a:r>
              <a:rPr lang="en-US" b="1" dirty="0"/>
              <a:t>Password</a:t>
            </a:r>
            <a:r>
              <a:rPr lang="en-US" dirty="0"/>
              <a:t>, and then click </a:t>
            </a:r>
            <a:r>
              <a:rPr lang="en-US" b="1" dirty="0"/>
              <a:t>Log in to Raptor</a:t>
            </a:r>
            <a:r>
              <a:rPr lang="en-US" dirty="0"/>
              <a:t>.</a:t>
            </a:r>
          </a:p>
          <a:p>
            <a:pPr>
              <a:spcBef>
                <a:spcPts val="1200"/>
              </a:spcBef>
            </a:pPr>
            <a:r>
              <a:rPr lang="en-US" sz="1600" dirty="0"/>
              <a:t>Maintenance Notifications</a:t>
            </a:r>
          </a:p>
          <a:p>
            <a:r>
              <a:rPr lang="en-US" dirty="0"/>
              <a:t>If Raptor is scheduled to perform maintenance on </a:t>
            </a:r>
            <a:br>
              <a:rPr lang="en-US" dirty="0"/>
            </a:br>
            <a:r>
              <a:rPr lang="en-US" dirty="0"/>
              <a:t>the application, a notification will be displayed when </a:t>
            </a:r>
            <a:br>
              <a:rPr lang="en-US" dirty="0"/>
            </a:br>
            <a:r>
              <a:rPr lang="en-US" dirty="0"/>
              <a:t>you log in. The date and time the maintenance is </a:t>
            </a:r>
            <a:br>
              <a:rPr lang="en-US" dirty="0"/>
            </a:br>
            <a:r>
              <a:rPr lang="en-US" dirty="0"/>
              <a:t>scheduled will be listed.</a:t>
            </a:r>
          </a:p>
          <a:p>
            <a:r>
              <a:rPr lang="en-US" dirty="0"/>
              <a:t>Click </a:t>
            </a:r>
            <a:r>
              <a:rPr lang="en-US" b="1" dirty="0"/>
              <a:t>Continue</a:t>
            </a:r>
            <a:r>
              <a:rPr lang="en-US" dirty="0"/>
              <a:t> to complete the login.</a:t>
            </a:r>
          </a:p>
          <a:p>
            <a:pPr>
              <a:spcBef>
                <a:spcPts val="1200"/>
              </a:spcBef>
            </a:pPr>
            <a:r>
              <a:rPr lang="en-US" sz="1600" dirty="0"/>
              <a:t>Change Password for First Time Users</a:t>
            </a:r>
          </a:p>
          <a:p>
            <a:r>
              <a:rPr lang="en-US" dirty="0"/>
              <a:t>If your district requires users to change their password after the first login, you will be prompted to change your password.</a:t>
            </a:r>
          </a:p>
          <a:p>
            <a:pPr marL="400050" indent="-342900">
              <a:buFont typeface="+mj-lt"/>
              <a:buAutoNum type="arabicPeriod"/>
            </a:pPr>
            <a:r>
              <a:rPr lang="en-US" dirty="0"/>
              <a:t>Enter a new password in the </a:t>
            </a:r>
            <a:r>
              <a:rPr lang="en-US" b="1" dirty="0"/>
              <a:t>Password</a:t>
            </a:r>
            <a:r>
              <a:rPr lang="en-US" dirty="0"/>
              <a:t> field.</a:t>
            </a:r>
          </a:p>
          <a:p>
            <a:pPr marL="396875" lvl="2" indent="0">
              <a:buNone/>
            </a:pPr>
            <a:r>
              <a:rPr lang="en-US" b="1" dirty="0"/>
              <a:t>Note:</a:t>
            </a:r>
            <a:r>
              <a:rPr lang="en-US" dirty="0"/>
              <a:t> The password must contain a minimum of 8 characters and must include 1 uppercase character and 1 special character.</a:t>
            </a:r>
          </a:p>
          <a:p>
            <a:pPr marL="400050" indent="-342900">
              <a:buFont typeface="+mj-lt"/>
              <a:buAutoNum type="arabicPeriod"/>
            </a:pPr>
            <a:r>
              <a:rPr lang="en-US" dirty="0"/>
              <a:t>Re-enter the password in the </a:t>
            </a:r>
            <a:r>
              <a:rPr lang="en-US" b="1" dirty="0"/>
              <a:t>Confirm New Password </a:t>
            </a:r>
            <a:r>
              <a:rPr lang="en-US" dirty="0"/>
              <a:t>field and click </a:t>
            </a:r>
            <a:r>
              <a:rPr lang="en-US" b="1" dirty="0"/>
              <a:t>Save New Password</a:t>
            </a:r>
            <a:r>
              <a:rPr lang="en-US" dirty="0"/>
              <a:t>.</a:t>
            </a:r>
          </a:p>
          <a:p>
            <a:pPr>
              <a:spcBef>
                <a:spcPts val="1200"/>
              </a:spcBef>
            </a:pPr>
            <a:r>
              <a:rPr lang="en-US" sz="1600" dirty="0"/>
              <a:t>Log Out of Raptor</a:t>
            </a:r>
          </a:p>
          <a:p>
            <a:r>
              <a:rPr lang="en-US" dirty="0"/>
              <a:t>To log out of Raptor, select the </a:t>
            </a:r>
            <a:r>
              <a:rPr lang="en-US" b="1" dirty="0"/>
              <a:t>Logout</a:t>
            </a:r>
            <a:r>
              <a:rPr lang="en-US" dirty="0"/>
              <a:t> link in the upper area of the navigation menu.</a:t>
            </a:r>
          </a:p>
          <a:p>
            <a:endParaRPr lang="en-US" dirty="0"/>
          </a:p>
          <a:p>
            <a:endParaRPr lang="en-US" dirty="0"/>
          </a:p>
        </p:txBody>
      </p:sp>
      <p:pic>
        <p:nvPicPr>
          <p:cNvPr id="6" name="Picture 5" descr="C:\Users\Diana Laptop\Documents\RAPTOR\User Guide_Raptor v6\Images\Raptor_LogIn.png">
            <a:extLst>
              <a:ext uri="{FF2B5EF4-FFF2-40B4-BE49-F238E27FC236}">
                <a16:creationId xmlns:a16="http://schemas.microsoft.com/office/drawing/2014/main" id="{CE527480-A7AE-4C86-8DB3-83265F36486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464777" y="1482614"/>
            <a:ext cx="3448217" cy="1685667"/>
          </a:xfrm>
          <a:prstGeom prst="rect">
            <a:avLst/>
          </a:prstGeom>
          <a:noFill/>
          <a:ln w="0" cmpd="sng">
            <a:noFill/>
            <a:prstDash val="solid"/>
          </a:ln>
        </p:spPr>
      </p:pic>
    </p:spTree>
    <p:extLst>
      <p:ext uri="{BB962C8B-B14F-4D97-AF65-F5344CB8AC3E}">
        <p14:creationId xmlns:p14="http://schemas.microsoft.com/office/powerpoint/2010/main" val="2350205617"/>
      </p:ext>
    </p:extLst>
  </p:cSld>
  <p:clrMapOvr>
    <a:masterClrMapping/>
  </p:clrMapOvr>
  <p:transition spd="med">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Batch Printing</a:t>
            </a:r>
          </a:p>
        </p:txBody>
      </p:sp>
      <p:sp>
        <p:nvSpPr>
          <p:cNvPr id="5" name="Text Placeholder 4">
            <a:extLst>
              <a:ext uri="{FF2B5EF4-FFF2-40B4-BE49-F238E27FC236}">
                <a16:creationId xmlns:a16="http://schemas.microsoft.com/office/drawing/2014/main" id="{991C9F70-2C36-4291-81C5-2FDFF4EC6BA4}"/>
              </a:ext>
            </a:extLst>
          </p:cNvPr>
          <p:cNvSpPr>
            <a:spLocks noGrp="1"/>
          </p:cNvSpPr>
          <p:nvPr>
            <p:ph type="body" sz="quarter" idx="10"/>
          </p:nvPr>
        </p:nvSpPr>
        <p:spPr>
          <a:xfrm>
            <a:off x="876300" y="1130808"/>
            <a:ext cx="7637972" cy="5468399"/>
          </a:xfrm>
        </p:spPr>
        <p:txBody>
          <a:bodyPr>
            <a:normAutofit/>
          </a:bodyPr>
          <a:lstStyle/>
          <a:p>
            <a:r>
              <a:rPr lang="en-US" dirty="0"/>
              <a:t>The </a:t>
            </a:r>
            <a:r>
              <a:rPr lang="en-US" b="1" dirty="0"/>
              <a:t>Batch Printing</a:t>
            </a:r>
            <a:r>
              <a:rPr lang="en-US" dirty="0"/>
              <a:t> feature enables users to run a batch of visitors through the sex offender and custom alert checks, and then print their badges in advance of a school event where many visitors are expected to sign in for the same event at the same time. </a:t>
            </a:r>
            <a:r>
              <a:rPr lang="en-US" i="1" dirty="0"/>
              <a:t>This feature is not visible at the All Building level.</a:t>
            </a:r>
            <a:endParaRPr lang="en-US" dirty="0"/>
          </a:p>
          <a:p>
            <a:r>
              <a:rPr lang="en-US" dirty="0"/>
              <a:t>Using this feature speeds up the sign in process for an event and helps prevent a long line of visitors at the Front Desk. When the visitors arrive, you simply look at their ID and hand them their badge.</a:t>
            </a:r>
          </a:p>
          <a:p>
            <a:r>
              <a:rPr lang="en-US" dirty="0"/>
              <a:t>While running the batch, if one or more visitors </a:t>
            </a:r>
            <a:br>
              <a:rPr lang="en-US" dirty="0"/>
            </a:br>
            <a:r>
              <a:rPr lang="en-US" dirty="0"/>
              <a:t>are flagged with an offender or custom alert, </a:t>
            </a:r>
            <a:br>
              <a:rPr lang="en-US" dirty="0"/>
            </a:br>
            <a:r>
              <a:rPr lang="en-US" dirty="0"/>
              <a:t>the user can view the alerts and decide if the </a:t>
            </a:r>
            <a:br>
              <a:rPr lang="en-US" dirty="0"/>
            </a:br>
            <a:r>
              <a:rPr lang="en-US" dirty="0"/>
              <a:t>person is a match. If they are a match, no badge </a:t>
            </a:r>
            <a:br>
              <a:rPr lang="en-US" dirty="0"/>
            </a:br>
            <a:r>
              <a:rPr lang="en-US" dirty="0"/>
              <a:t>is created and they will not be signed in at the </a:t>
            </a:r>
            <a:br>
              <a:rPr lang="en-US" dirty="0"/>
            </a:br>
            <a:r>
              <a:rPr lang="en-US" dirty="0"/>
              <a:t>time designated in the Batch Detail.</a:t>
            </a:r>
          </a:p>
          <a:p>
            <a:pPr>
              <a:spcBef>
                <a:spcPts val="600"/>
              </a:spcBef>
            </a:pPr>
            <a:r>
              <a:rPr lang="en-US" sz="1600" dirty="0"/>
              <a:t>Add Batch Print Job</a:t>
            </a:r>
          </a:p>
          <a:p>
            <a:pPr marL="400050" indent="-342900">
              <a:buFont typeface="+mj-lt"/>
              <a:buAutoNum type="arabicPeriod"/>
            </a:pPr>
            <a:r>
              <a:rPr lang="en-US" dirty="0"/>
              <a:t>Select the school from the Building </a:t>
            </a:r>
            <a:br>
              <a:rPr lang="en-US" dirty="0"/>
            </a:br>
            <a:r>
              <a:rPr lang="en-US" dirty="0"/>
              <a:t>Selector (you must select a specific building).</a:t>
            </a:r>
          </a:p>
          <a:p>
            <a:pPr marL="400050" indent="-342900">
              <a:buFont typeface="+mj-lt"/>
              <a:buAutoNum type="arabicPeriod"/>
            </a:pPr>
            <a:r>
              <a:rPr lang="en-US" dirty="0"/>
              <a:t>From the navigation menu, select </a:t>
            </a:r>
            <a:r>
              <a:rPr lang="en-US" b="1" dirty="0"/>
              <a:t>Modules &gt; Visitors </a:t>
            </a:r>
            <a:r>
              <a:rPr lang="en-US" dirty="0"/>
              <a:t>and click the </a:t>
            </a:r>
            <a:r>
              <a:rPr lang="en-US" b="1" dirty="0"/>
              <a:t>Batch Printing </a:t>
            </a:r>
            <a:r>
              <a:rPr lang="en-US" dirty="0"/>
              <a:t>tab.</a:t>
            </a:r>
          </a:p>
          <a:p>
            <a:pPr marL="400050" indent="-342900">
              <a:buFont typeface="+mj-lt"/>
              <a:buAutoNum type="arabicPeriod"/>
            </a:pPr>
            <a:r>
              <a:rPr lang="en-US" dirty="0"/>
              <a:t>Click </a:t>
            </a:r>
            <a:r>
              <a:rPr lang="en-US" b="1" dirty="0"/>
              <a:t>Add Batch</a:t>
            </a:r>
            <a:r>
              <a:rPr lang="en-US" dirty="0"/>
              <a:t>. You can also copy a </a:t>
            </a:r>
            <a:r>
              <a:rPr lang="en-US" b="1" dirty="0"/>
              <a:t>Completed Batch</a:t>
            </a:r>
            <a:r>
              <a:rPr lang="en-US" dirty="0"/>
              <a:t> job and modify it to create a new batch job. See </a:t>
            </a:r>
            <a:r>
              <a:rPr lang="en-US" dirty="0">
                <a:hlinkClick r:id="rId2" action="ppaction://hlinksldjump"/>
              </a:rPr>
              <a:t>Cloning Batch Print Job</a:t>
            </a:r>
            <a:r>
              <a:rPr lang="en-US" dirty="0"/>
              <a:t>.</a:t>
            </a:r>
          </a:p>
          <a:p>
            <a:pPr marL="400050" indent="-342900">
              <a:buFont typeface="+mj-lt"/>
              <a:buAutoNum type="arabicPeriod"/>
            </a:pPr>
            <a:r>
              <a:rPr lang="en-US" dirty="0"/>
              <a:t>Enter the </a:t>
            </a:r>
            <a:r>
              <a:rPr lang="en-US" b="1" dirty="0"/>
              <a:t>Batch Name*</a:t>
            </a:r>
            <a:r>
              <a:rPr lang="en-US" dirty="0"/>
              <a:t> and optional </a:t>
            </a:r>
            <a:r>
              <a:rPr lang="en-US" b="1" dirty="0"/>
              <a:t>Batch Description</a:t>
            </a:r>
            <a:r>
              <a:rPr lang="en-US" dirty="0"/>
              <a:t>.</a:t>
            </a:r>
          </a:p>
          <a:p>
            <a:pPr marL="400050" indent="-342900">
              <a:buFont typeface="+mj-lt"/>
              <a:buAutoNum type="arabicPeriod"/>
            </a:pPr>
            <a:r>
              <a:rPr lang="en-US" dirty="0"/>
              <a:t>Select the </a:t>
            </a:r>
            <a:r>
              <a:rPr lang="en-US" b="1" dirty="0"/>
              <a:t>Sign-In Date/Time*</a:t>
            </a:r>
            <a:r>
              <a:rPr lang="en-US" dirty="0"/>
              <a:t> and </a:t>
            </a:r>
            <a:r>
              <a:rPr lang="en-US" b="1" dirty="0"/>
              <a:t>Sign-Out Date/Time*</a:t>
            </a:r>
            <a:r>
              <a:rPr lang="en-US" dirty="0"/>
              <a:t>.</a:t>
            </a:r>
            <a:r>
              <a:rPr lang="en-US" b="1" dirty="0"/>
              <a:t> </a:t>
            </a:r>
            <a:r>
              <a:rPr lang="en-US" i="1" dirty="0"/>
              <a:t>The </a:t>
            </a:r>
            <a:r>
              <a:rPr lang="en-US" b="1" i="1" dirty="0"/>
              <a:t>Sign-In Date</a:t>
            </a:r>
            <a:r>
              <a:rPr lang="en-US" i="1" dirty="0"/>
              <a:t> and </a:t>
            </a:r>
            <a:r>
              <a:rPr lang="en-US" b="1" i="1" dirty="0"/>
              <a:t>Sign-Out Date</a:t>
            </a:r>
            <a:r>
              <a:rPr lang="en-US" i="1" dirty="0"/>
              <a:t> must be the same date.</a:t>
            </a:r>
          </a:p>
          <a:p>
            <a:pPr marL="400050" indent="-342900">
              <a:buFont typeface="+mj-lt"/>
              <a:buAutoNum type="arabicPeriod"/>
            </a:pPr>
            <a:r>
              <a:rPr lang="en-US" dirty="0"/>
              <a:t>Enter the </a:t>
            </a:r>
            <a:r>
              <a:rPr lang="en-US" b="1" dirty="0"/>
              <a:t>Destination/Reason*</a:t>
            </a:r>
            <a:r>
              <a:rPr lang="en-US" dirty="0"/>
              <a:t> and click </a:t>
            </a:r>
            <a:r>
              <a:rPr lang="en-US" b="1" dirty="0"/>
              <a:t>Save</a:t>
            </a:r>
            <a:r>
              <a:rPr lang="en-US" dirty="0"/>
              <a:t>.</a:t>
            </a:r>
          </a:p>
          <a:p>
            <a:pPr marL="400050" indent="-342900">
              <a:buFont typeface="+mj-lt"/>
              <a:buAutoNum type="arabicPeriod"/>
            </a:pPr>
            <a:endParaRPr lang="en-US" dirty="0"/>
          </a:p>
          <a:p>
            <a:pPr marL="400050" indent="-342900">
              <a:buFont typeface="+mj-lt"/>
              <a:buAutoNum type="arabicPeriod"/>
            </a:pPr>
            <a:endParaRPr lang="en-US" dirty="0"/>
          </a:p>
          <a:p>
            <a:endParaRPr lang="en-US" dirty="0"/>
          </a:p>
        </p:txBody>
      </p:sp>
      <p:pic>
        <p:nvPicPr>
          <p:cNvPr id="4" name="Picture 3"/>
          <p:cNvPicPr>
            <a:picLocks noChangeAspect="1"/>
          </p:cNvPicPr>
          <p:nvPr/>
        </p:nvPicPr>
        <p:blipFill>
          <a:blip r:embed="rId3"/>
          <a:stretch>
            <a:fillRect/>
          </a:stretch>
        </p:blipFill>
        <p:spPr>
          <a:xfrm>
            <a:off x="4623760" y="2274689"/>
            <a:ext cx="4287328" cy="1940460"/>
          </a:xfrm>
          <a:prstGeom prst="rect">
            <a:avLst/>
          </a:prstGeom>
        </p:spPr>
      </p:pic>
    </p:spTree>
    <p:extLst>
      <p:ext uri="{BB962C8B-B14F-4D97-AF65-F5344CB8AC3E}">
        <p14:creationId xmlns:p14="http://schemas.microsoft.com/office/powerpoint/2010/main" val="112134470"/>
      </p:ext>
    </p:extLst>
  </p:cSld>
  <p:clrMapOvr>
    <a:masterClrMapping/>
  </p:clrMapOvr>
  <p:transition spd="med">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Batch Printing, cont.</a:t>
            </a:r>
          </a:p>
        </p:txBody>
      </p:sp>
      <p:sp>
        <p:nvSpPr>
          <p:cNvPr id="4" name="Text Placeholder 3">
            <a:extLst>
              <a:ext uri="{FF2B5EF4-FFF2-40B4-BE49-F238E27FC236}">
                <a16:creationId xmlns:a16="http://schemas.microsoft.com/office/drawing/2014/main" id="{A03EF6D1-80D6-4108-BEE1-804A64ABD181}"/>
              </a:ext>
            </a:extLst>
          </p:cNvPr>
          <p:cNvSpPr>
            <a:spLocks noGrp="1"/>
          </p:cNvSpPr>
          <p:nvPr>
            <p:ph type="body" sz="quarter" idx="10"/>
          </p:nvPr>
        </p:nvSpPr>
        <p:spPr>
          <a:xfrm>
            <a:off x="876300" y="1122184"/>
            <a:ext cx="7518400" cy="4106862"/>
          </a:xfrm>
        </p:spPr>
        <p:txBody>
          <a:bodyPr>
            <a:normAutofit/>
          </a:bodyPr>
          <a:lstStyle/>
          <a:p>
            <a:pPr marL="400050" indent="-342900">
              <a:buFont typeface="+mj-lt"/>
              <a:buAutoNum type="arabicPeriod" startAt="8"/>
            </a:pPr>
            <a:r>
              <a:rPr lang="en-US" dirty="0"/>
              <a:t>In the </a:t>
            </a:r>
            <a:r>
              <a:rPr lang="en-US" b="1" dirty="0"/>
              <a:t>Visitor List</a:t>
            </a:r>
            <a:r>
              <a:rPr lang="en-US" dirty="0"/>
              <a:t> grid, click </a:t>
            </a:r>
            <a:r>
              <a:rPr lang="en-US" b="1" dirty="0"/>
              <a:t>Add Visitor</a:t>
            </a:r>
            <a:r>
              <a:rPr lang="en-US" dirty="0"/>
              <a:t>.</a:t>
            </a:r>
          </a:p>
          <a:p>
            <a:pPr marL="396875" lvl="3" indent="0">
              <a:buNone/>
            </a:pPr>
            <a:endParaRPr lang="en-US" b="1" dirty="0"/>
          </a:p>
          <a:p>
            <a:pPr marL="396875" lvl="3" indent="0">
              <a:buNone/>
            </a:pPr>
            <a:endParaRPr lang="en-US" b="1" dirty="0"/>
          </a:p>
          <a:p>
            <a:pPr marL="396875" lvl="3" indent="0">
              <a:buNone/>
            </a:pPr>
            <a:endParaRPr lang="en-US" b="1" dirty="0"/>
          </a:p>
          <a:p>
            <a:pPr marL="396875" lvl="3" indent="0">
              <a:buNone/>
            </a:pPr>
            <a:endParaRPr lang="en-US" b="1" dirty="0"/>
          </a:p>
          <a:p>
            <a:pPr marL="396875" lvl="3" indent="0">
              <a:buNone/>
            </a:pPr>
            <a:r>
              <a:rPr lang="en-US" b="1" dirty="0"/>
              <a:t>Note: </a:t>
            </a:r>
            <a:r>
              <a:rPr lang="en-US" dirty="0"/>
              <a:t>You can only add visitors to the batch if they have previously signed in and have an official record in the Raptor system.</a:t>
            </a:r>
          </a:p>
          <a:p>
            <a:pPr marL="400050" indent="-342900">
              <a:buFont typeface="+mj-lt"/>
              <a:buAutoNum type="arabicPeriod" startAt="8"/>
            </a:pPr>
            <a:r>
              <a:rPr lang="en-US" dirty="0"/>
              <a:t>Enter the visitor’s name and </a:t>
            </a:r>
            <a:br>
              <a:rPr lang="en-US" dirty="0"/>
            </a:br>
            <a:r>
              <a:rPr lang="en-US" dirty="0"/>
              <a:t>click </a:t>
            </a:r>
            <a:r>
              <a:rPr lang="en-US" b="1" dirty="0"/>
              <a:t>Find</a:t>
            </a:r>
            <a:r>
              <a:rPr lang="en-US" dirty="0"/>
              <a:t>.</a:t>
            </a:r>
          </a:p>
          <a:p>
            <a:pPr marL="400050" indent="-342900">
              <a:buFont typeface="+mj-lt"/>
              <a:buAutoNum type="arabicPeriod" startAt="8"/>
            </a:pPr>
            <a:r>
              <a:rPr lang="en-US" dirty="0"/>
              <a:t>Click </a:t>
            </a:r>
            <a:r>
              <a:rPr lang="en-US" b="1" dirty="0"/>
              <a:t>Add Person</a:t>
            </a:r>
            <a:r>
              <a:rPr lang="en-US" dirty="0"/>
              <a:t>.</a:t>
            </a:r>
          </a:p>
          <a:p>
            <a:pPr marL="400050" indent="-342900">
              <a:buFont typeface="+mj-lt"/>
              <a:buAutoNum type="arabicPeriod" startAt="8"/>
            </a:pPr>
            <a:r>
              <a:rPr lang="en-US" dirty="0"/>
              <a:t>Repeat Step 9 and Step 10 for </a:t>
            </a:r>
            <a:br>
              <a:rPr lang="en-US" dirty="0"/>
            </a:br>
            <a:r>
              <a:rPr lang="en-US" dirty="0"/>
              <a:t>all visitors to be added to the </a:t>
            </a:r>
            <a:br>
              <a:rPr lang="en-US" dirty="0"/>
            </a:br>
            <a:r>
              <a:rPr lang="en-US" dirty="0"/>
              <a:t>batch.</a:t>
            </a:r>
          </a:p>
          <a:p>
            <a:endParaRPr lang="en-US" dirty="0"/>
          </a:p>
        </p:txBody>
      </p:sp>
      <p:pic>
        <p:nvPicPr>
          <p:cNvPr id="6" name="Picture 5" descr="C:\Users\Diana Laptop\Documents\RAPTOR\User Guide_Raptor v6\Images\Visitors_BatchPrinting_VisitorList.png"/>
          <p:cNvPicPr/>
          <p:nvPr/>
        </p:nvPicPr>
        <p:blipFill>
          <a:blip r:embed="rId2">
            <a:extLst>
              <a:ext uri="{28A0092B-C50C-407E-A947-70E740481C1C}">
                <a14:useLocalDpi xmlns:a14="http://schemas.microsoft.com/office/drawing/2010/main" val="0"/>
              </a:ext>
            </a:extLst>
          </a:blip>
          <a:srcRect/>
          <a:stretch>
            <a:fillRect/>
          </a:stretch>
        </p:blipFill>
        <p:spPr bwMode="auto">
          <a:xfrm>
            <a:off x="1275010" y="1400792"/>
            <a:ext cx="4789360" cy="1072833"/>
          </a:xfrm>
          <a:prstGeom prst="rect">
            <a:avLst/>
          </a:prstGeom>
          <a:noFill/>
          <a:ln w="0" cmpd="sng">
            <a:noFill/>
            <a:prstDash val="solid"/>
          </a:ln>
        </p:spPr>
      </p:pic>
      <p:pic>
        <p:nvPicPr>
          <p:cNvPr id="7" name="Picture 6" descr="C:\Users\Diana Laptop\Documents\RAPTOR\User Guide_Raptor v6\Images\Visitors_BatchPrinting_VisitorDetail.png"/>
          <p:cNvPicPr/>
          <p:nvPr/>
        </p:nvPicPr>
        <p:blipFill>
          <a:blip r:embed="rId3">
            <a:extLst>
              <a:ext uri="{28A0092B-C50C-407E-A947-70E740481C1C}">
                <a14:useLocalDpi xmlns:a14="http://schemas.microsoft.com/office/drawing/2010/main" val="0"/>
              </a:ext>
            </a:extLst>
          </a:blip>
          <a:srcRect/>
          <a:stretch>
            <a:fillRect/>
          </a:stretch>
        </p:blipFill>
        <p:spPr bwMode="auto">
          <a:xfrm>
            <a:off x="3668243" y="2859147"/>
            <a:ext cx="4944180" cy="2523736"/>
          </a:xfrm>
          <a:prstGeom prst="rect">
            <a:avLst/>
          </a:prstGeom>
          <a:noFill/>
          <a:ln w="0" cmpd="sng">
            <a:noFill/>
            <a:prstDash val="solid"/>
          </a:ln>
        </p:spPr>
      </p:pic>
    </p:spTree>
    <p:extLst>
      <p:ext uri="{BB962C8B-B14F-4D97-AF65-F5344CB8AC3E}">
        <p14:creationId xmlns:p14="http://schemas.microsoft.com/office/powerpoint/2010/main" val="509445643"/>
      </p:ext>
    </p:extLst>
  </p:cSld>
  <p:clrMapOvr>
    <a:masterClrMapping/>
  </p:clrMapOvr>
  <p:transition spd="med">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Execute Batch Printing</a:t>
            </a:r>
          </a:p>
        </p:txBody>
      </p:sp>
      <p:sp>
        <p:nvSpPr>
          <p:cNvPr id="4" name="Text Placeholder 3">
            <a:extLst>
              <a:ext uri="{FF2B5EF4-FFF2-40B4-BE49-F238E27FC236}">
                <a16:creationId xmlns:a16="http://schemas.microsoft.com/office/drawing/2014/main" id="{834EE150-BEF1-4039-A137-DAA2E2A26CCC}"/>
              </a:ext>
            </a:extLst>
          </p:cNvPr>
          <p:cNvSpPr>
            <a:spLocks noGrp="1"/>
          </p:cNvSpPr>
          <p:nvPr>
            <p:ph type="body" sz="quarter" idx="10"/>
          </p:nvPr>
        </p:nvSpPr>
        <p:spPr>
          <a:xfrm>
            <a:off x="876300" y="1139435"/>
            <a:ext cx="7758742" cy="5718565"/>
          </a:xfrm>
        </p:spPr>
        <p:txBody>
          <a:bodyPr>
            <a:normAutofit/>
          </a:bodyPr>
          <a:lstStyle/>
          <a:p>
            <a:r>
              <a:rPr lang="en-US" dirty="0"/>
              <a:t>You can execute and print the batch from either the </a:t>
            </a:r>
            <a:r>
              <a:rPr lang="en-US" b="1" dirty="0"/>
              <a:t>Batch Printing </a:t>
            </a:r>
            <a:r>
              <a:rPr lang="en-US" dirty="0"/>
              <a:t>workspace or the </a:t>
            </a:r>
            <a:r>
              <a:rPr lang="en-US" b="1" dirty="0"/>
              <a:t>Batch Detail </a:t>
            </a:r>
            <a:r>
              <a:rPr lang="en-US" dirty="0"/>
              <a:t>workspace. </a:t>
            </a:r>
          </a:p>
          <a:p>
            <a:pPr marL="400050" indent="-342900">
              <a:buFont typeface="+mj-lt"/>
              <a:buAutoNum type="arabicPeriod"/>
            </a:pPr>
            <a:r>
              <a:rPr lang="en-US" dirty="0"/>
              <a:t>Use one of the following methods to execute and print the batch:</a:t>
            </a:r>
          </a:p>
          <a:p>
            <a:pPr marL="855663" lvl="2"/>
            <a:r>
              <a:rPr lang="en-US" dirty="0"/>
              <a:t>From the </a:t>
            </a:r>
            <a:r>
              <a:rPr lang="en-US" b="1" dirty="0"/>
              <a:t>Current Batches</a:t>
            </a:r>
            <a:r>
              <a:rPr lang="en-US" dirty="0"/>
              <a:t> grid on the </a:t>
            </a:r>
            <a:r>
              <a:rPr lang="en-US" b="1" dirty="0"/>
              <a:t>Batch Printing </a:t>
            </a:r>
            <a:r>
              <a:rPr lang="en-US" dirty="0"/>
              <a:t>workspace, click the </a:t>
            </a:r>
            <a:r>
              <a:rPr lang="en-US" dirty="0">
                <a:latin typeface="raptor-v6" panose="02000509000000000000" pitchFamily="49" charset="0"/>
              </a:rPr>
              <a:t>z</a:t>
            </a:r>
            <a:r>
              <a:rPr lang="en-US" dirty="0"/>
              <a:t> icon in the </a:t>
            </a:r>
            <a:r>
              <a:rPr lang="en-US" b="1" dirty="0"/>
              <a:t>Options</a:t>
            </a:r>
            <a:r>
              <a:rPr lang="en-US" dirty="0"/>
              <a:t> column.</a:t>
            </a:r>
          </a:p>
          <a:p>
            <a:pPr marL="855663" lvl="2"/>
            <a:r>
              <a:rPr lang="en-US" dirty="0"/>
              <a:t>From the </a:t>
            </a:r>
            <a:r>
              <a:rPr lang="en-US" b="1" dirty="0"/>
              <a:t>Visitors List</a:t>
            </a:r>
            <a:r>
              <a:rPr lang="en-US" dirty="0"/>
              <a:t> grid on the </a:t>
            </a:r>
            <a:r>
              <a:rPr lang="en-US" b="1" dirty="0"/>
              <a:t>Batch Print Details</a:t>
            </a:r>
            <a:r>
              <a:rPr lang="en-US" dirty="0"/>
              <a:t> workspace, click </a:t>
            </a:r>
            <a:r>
              <a:rPr lang="en-US" b="1" dirty="0"/>
              <a:t>Print Batch Now</a:t>
            </a:r>
            <a:r>
              <a:rPr lang="en-US" dirty="0"/>
              <a:t>. </a:t>
            </a:r>
          </a:p>
          <a:p>
            <a:pPr marL="400050" indent="-342900">
              <a:buFont typeface="+mj-lt"/>
              <a:buAutoNum type="arabicPeriod"/>
            </a:pPr>
            <a:r>
              <a:rPr lang="en-US" dirty="0"/>
              <a:t>On the </a:t>
            </a:r>
            <a:r>
              <a:rPr lang="en-US" b="1" dirty="0"/>
              <a:t>Print Confirmation </a:t>
            </a:r>
            <a:r>
              <a:rPr lang="en-US" dirty="0"/>
              <a:t>dialog, click </a:t>
            </a:r>
            <a:r>
              <a:rPr lang="en-US" b="1" dirty="0"/>
              <a:t>Continue</a:t>
            </a:r>
            <a:r>
              <a:rPr lang="en-US" dirty="0"/>
              <a:t>.</a:t>
            </a:r>
          </a:p>
          <a:p>
            <a:pPr marL="400050" indent="-342900">
              <a:buFont typeface="+mj-lt"/>
              <a:buAutoNum type="arabicPeriod"/>
            </a:pPr>
            <a:r>
              <a:rPr lang="en-US" dirty="0"/>
              <a:t>If a Possible Offender alert displays for any visitor, review the </a:t>
            </a:r>
            <a:br>
              <a:rPr lang="en-US" dirty="0"/>
            </a:br>
            <a:r>
              <a:rPr lang="en-US" dirty="0"/>
              <a:t>information and determine if it is a match. See </a:t>
            </a:r>
            <a:r>
              <a:rPr lang="en-US" dirty="0">
                <a:hlinkClick r:id="rId2" action="ppaction://hlinksldjump"/>
              </a:rPr>
              <a:t>Possible Offender </a:t>
            </a:r>
            <a:br>
              <a:rPr lang="en-US" dirty="0">
                <a:hlinkClick r:id="rId2" action="ppaction://hlinksldjump"/>
              </a:rPr>
            </a:br>
            <a:r>
              <a:rPr lang="en-US" dirty="0">
                <a:hlinkClick r:id="rId2" action="ppaction://hlinksldjump"/>
              </a:rPr>
              <a:t>and Custom Alerts</a:t>
            </a:r>
            <a:r>
              <a:rPr lang="en-US" dirty="0"/>
              <a:t>.</a:t>
            </a:r>
          </a:p>
          <a:p>
            <a:pPr marL="396875" lvl="3" indent="0">
              <a:buNone/>
            </a:pPr>
            <a:r>
              <a:rPr lang="en-US" dirty="0"/>
              <a:t>If the visitor is a match to an offender or custom alert, the badge </a:t>
            </a:r>
            <a:br>
              <a:rPr lang="en-US" dirty="0"/>
            </a:br>
            <a:r>
              <a:rPr lang="en-US" dirty="0"/>
              <a:t>will not be printed and the </a:t>
            </a:r>
            <a:r>
              <a:rPr lang="en-US" b="1" dirty="0"/>
              <a:t>Visitor Excluded From Batch Print</a:t>
            </a:r>
            <a:r>
              <a:rPr lang="en-US" dirty="0"/>
              <a:t> </a:t>
            </a:r>
            <a:br>
              <a:rPr lang="en-US" dirty="0"/>
            </a:br>
            <a:r>
              <a:rPr lang="en-US" dirty="0"/>
              <a:t>dialog displays. </a:t>
            </a:r>
          </a:p>
          <a:p>
            <a:pPr marL="403225" lvl="1" indent="-342900">
              <a:buFont typeface="+mj-lt"/>
              <a:buAutoNum type="arabicPeriod" startAt="4"/>
            </a:pPr>
            <a:r>
              <a:rPr lang="en-US" dirty="0"/>
              <a:t>Click </a:t>
            </a:r>
            <a:r>
              <a:rPr lang="en-US" b="1" dirty="0"/>
              <a:t>Close</a:t>
            </a:r>
            <a:r>
              <a:rPr lang="en-US" dirty="0"/>
              <a:t> to continue.</a:t>
            </a:r>
          </a:p>
          <a:p>
            <a:pPr marL="396875" lvl="6" indent="-12700">
              <a:buNone/>
              <a:tabLst>
                <a:tab pos="396875" algn="l"/>
              </a:tabLst>
            </a:pPr>
            <a:r>
              <a:rPr lang="en-US" dirty="0">
                <a:solidFill>
                  <a:schemeClr val="tx1"/>
                </a:solidFill>
              </a:rPr>
              <a:t>When all the badges have printed, the number of printed badges </a:t>
            </a:r>
            <a:br>
              <a:rPr lang="en-US" dirty="0">
                <a:solidFill>
                  <a:schemeClr val="tx1"/>
                </a:solidFill>
              </a:rPr>
            </a:br>
            <a:r>
              <a:rPr lang="en-US" dirty="0">
                <a:solidFill>
                  <a:schemeClr val="tx1"/>
                </a:solidFill>
              </a:rPr>
              <a:t>printed displays on the </a:t>
            </a:r>
            <a:r>
              <a:rPr lang="en-US" b="1" dirty="0">
                <a:solidFill>
                  <a:schemeClr val="tx1"/>
                </a:solidFill>
              </a:rPr>
              <a:t>Batch printing is complete</a:t>
            </a:r>
            <a:r>
              <a:rPr lang="en-US" dirty="0">
                <a:solidFill>
                  <a:schemeClr val="tx1"/>
                </a:solidFill>
              </a:rPr>
              <a:t> dialog.</a:t>
            </a:r>
          </a:p>
          <a:p>
            <a:pPr marL="396875" lvl="6" indent="-12700">
              <a:buNone/>
              <a:tabLst>
                <a:tab pos="396875" algn="l"/>
              </a:tabLst>
            </a:pPr>
            <a:r>
              <a:rPr lang="en-US" b="1" dirty="0">
                <a:solidFill>
                  <a:schemeClr val="tx1"/>
                </a:solidFill>
              </a:rPr>
              <a:t>Note:</a:t>
            </a:r>
            <a:r>
              <a:rPr lang="en-US" dirty="0">
                <a:solidFill>
                  <a:schemeClr val="tx1"/>
                </a:solidFill>
              </a:rPr>
              <a:t>	The badges print alphabetically with any possible alert </a:t>
            </a:r>
            <a:br>
              <a:rPr lang="en-US" dirty="0">
                <a:solidFill>
                  <a:schemeClr val="tx1"/>
                </a:solidFill>
              </a:rPr>
            </a:br>
            <a:r>
              <a:rPr lang="en-US" dirty="0">
                <a:solidFill>
                  <a:schemeClr val="tx1"/>
                </a:solidFill>
              </a:rPr>
              <a:t>matches (confirmed as a no match) printing at the end of the </a:t>
            </a:r>
            <a:br>
              <a:rPr lang="en-US" dirty="0">
                <a:solidFill>
                  <a:schemeClr val="tx1"/>
                </a:solidFill>
              </a:rPr>
            </a:br>
            <a:r>
              <a:rPr lang="en-US" dirty="0">
                <a:solidFill>
                  <a:schemeClr val="tx1"/>
                </a:solidFill>
              </a:rPr>
              <a:t>batch.</a:t>
            </a:r>
          </a:p>
          <a:p>
            <a:pPr marL="403225" lvl="4" indent="-342900">
              <a:buFont typeface="+mj-lt"/>
              <a:buAutoNum type="arabicPeriod" startAt="5"/>
              <a:tabLst>
                <a:tab pos="396875" algn="l"/>
              </a:tabLst>
            </a:pPr>
            <a:r>
              <a:rPr lang="en-US" dirty="0"/>
              <a:t>Click </a:t>
            </a:r>
            <a:r>
              <a:rPr lang="en-US" b="1" dirty="0"/>
              <a:t>Close</a:t>
            </a:r>
            <a:r>
              <a:rPr lang="en-US" dirty="0"/>
              <a:t> to complete the procedure.</a:t>
            </a:r>
            <a:endParaRPr lang="en-US" dirty="0">
              <a:solidFill>
                <a:schemeClr val="tx1"/>
              </a:solidFill>
            </a:endParaRPr>
          </a:p>
          <a:p>
            <a:pPr marL="60325"/>
            <a:r>
              <a:rPr lang="en-US" dirty="0"/>
              <a:t>Visitors will automatically be signed in and signed out on the date and time specified in the Batch Print ob.</a:t>
            </a:r>
          </a:p>
          <a:p>
            <a:pPr marL="60325"/>
            <a:r>
              <a:rPr lang="en-US" sz="1100" b="1" dirty="0"/>
              <a:t>Note: </a:t>
            </a:r>
            <a:r>
              <a:rPr lang="en-US" sz="1100" dirty="0"/>
              <a:t>A batch print is not complete until both the sign-in and sign-out times have elapsed. Up until the sign-out time has elapsed, the batch print is still considered active and can be modified. Once the sign-out time has elapsed, the batch print is considered complete and will be moved to the </a:t>
            </a:r>
            <a:r>
              <a:rPr lang="en-US" sz="1100" b="1" dirty="0"/>
              <a:t>Completed Batches</a:t>
            </a:r>
            <a:r>
              <a:rPr lang="en-US" sz="1100" dirty="0"/>
              <a:t> grid.</a:t>
            </a:r>
          </a:p>
          <a:p>
            <a:pPr marL="396875" indent="-336550"/>
            <a:endParaRPr lang="en-US" sz="1500" dirty="0"/>
          </a:p>
          <a:p>
            <a:endParaRPr lang="en-US" dirty="0"/>
          </a:p>
        </p:txBody>
      </p:sp>
      <p:pic>
        <p:nvPicPr>
          <p:cNvPr id="6" name="Picture 5" descr="C:\Users\Diana Laptop\Documents\RAPTOR\User Guide_Raptor v6\Images\Visitors_BatchPrinting_PrintConfirmation.png"/>
          <p:cNvPicPr/>
          <p:nvPr/>
        </p:nvPicPr>
        <p:blipFill>
          <a:blip r:embed="rId3">
            <a:extLst>
              <a:ext uri="{28A0092B-C50C-407E-A947-70E740481C1C}">
                <a14:useLocalDpi xmlns:a14="http://schemas.microsoft.com/office/drawing/2010/main" val="0"/>
              </a:ext>
            </a:extLst>
          </a:blip>
          <a:srcRect/>
          <a:stretch>
            <a:fillRect/>
          </a:stretch>
        </p:blipFill>
        <p:spPr bwMode="auto">
          <a:xfrm>
            <a:off x="6081936" y="2577849"/>
            <a:ext cx="2744734" cy="851151"/>
          </a:xfrm>
          <a:prstGeom prst="rect">
            <a:avLst/>
          </a:prstGeom>
          <a:noFill/>
          <a:ln w="0" cmpd="sng">
            <a:noFill/>
            <a:prstDash val="solid"/>
          </a:ln>
        </p:spPr>
      </p:pic>
      <p:pic>
        <p:nvPicPr>
          <p:cNvPr id="7" name="Picture 6" descr="C:\Users\Diana Laptop\Documents\RAPTOR\User Guide_Raptor v6\Images\Visitors_BatchPrinting_VisitorExcluded.png"/>
          <p:cNvPicPr/>
          <p:nvPr/>
        </p:nvPicPr>
        <p:blipFill>
          <a:blip r:embed="rId4">
            <a:extLst>
              <a:ext uri="{28A0092B-C50C-407E-A947-70E740481C1C}">
                <a14:useLocalDpi xmlns:a14="http://schemas.microsoft.com/office/drawing/2010/main" val="0"/>
              </a:ext>
            </a:extLst>
          </a:blip>
          <a:srcRect/>
          <a:stretch>
            <a:fillRect/>
          </a:stretch>
        </p:blipFill>
        <p:spPr bwMode="auto">
          <a:xfrm>
            <a:off x="6081936" y="3537139"/>
            <a:ext cx="2748216" cy="939506"/>
          </a:xfrm>
          <a:prstGeom prst="rect">
            <a:avLst/>
          </a:prstGeom>
          <a:noFill/>
          <a:ln w="0" cmpd="sng">
            <a:noFill/>
            <a:prstDash val="solid"/>
          </a:ln>
        </p:spPr>
      </p:pic>
      <p:pic>
        <p:nvPicPr>
          <p:cNvPr id="8" name="Picture 7" descr="C:\Users\Diana Laptop\Documents\RAPTOR\User Guide_Raptor v6\Images\Visitors_BatchPrintingComplete.png">
            <a:extLst>
              <a:ext uri="{FF2B5EF4-FFF2-40B4-BE49-F238E27FC236}">
                <a16:creationId xmlns:a16="http://schemas.microsoft.com/office/drawing/2014/main" id="{151D4B01-5599-409C-A2B8-AB62B4CBE4B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123484" y="4584784"/>
            <a:ext cx="2795378" cy="870711"/>
          </a:xfrm>
          <a:prstGeom prst="rect">
            <a:avLst/>
          </a:prstGeom>
          <a:noFill/>
          <a:ln w="0" cmpd="sng">
            <a:noFill/>
            <a:prstDash val="solid"/>
          </a:ln>
        </p:spPr>
      </p:pic>
    </p:spTree>
    <p:extLst>
      <p:ext uri="{BB962C8B-B14F-4D97-AF65-F5344CB8AC3E}">
        <p14:creationId xmlns:p14="http://schemas.microsoft.com/office/powerpoint/2010/main" val="2146559081"/>
      </p:ext>
    </p:extLst>
  </p:cSld>
  <p:clrMapOvr>
    <a:masterClrMapping/>
  </p:clrMapOvr>
  <p:transition spd="med">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Cloning Batch Print Job</a:t>
            </a:r>
          </a:p>
        </p:txBody>
      </p:sp>
      <p:sp>
        <p:nvSpPr>
          <p:cNvPr id="9" name="Text Placeholder 8">
            <a:extLst>
              <a:ext uri="{FF2B5EF4-FFF2-40B4-BE49-F238E27FC236}">
                <a16:creationId xmlns:a16="http://schemas.microsoft.com/office/drawing/2014/main" id="{124A861C-6D8A-4C55-920F-1FC1FA963844}"/>
              </a:ext>
            </a:extLst>
          </p:cNvPr>
          <p:cNvSpPr>
            <a:spLocks noGrp="1"/>
          </p:cNvSpPr>
          <p:nvPr>
            <p:ph type="body" sz="quarter" idx="10"/>
          </p:nvPr>
        </p:nvSpPr>
        <p:spPr>
          <a:xfrm>
            <a:off x="876300" y="1148062"/>
            <a:ext cx="7518400" cy="5106089"/>
          </a:xfrm>
        </p:spPr>
        <p:txBody>
          <a:bodyPr>
            <a:normAutofit/>
          </a:bodyPr>
          <a:lstStyle/>
          <a:p>
            <a:r>
              <a:rPr lang="en-US" dirty="0"/>
              <a:t>The Clone Batch feature enables you to copy a </a:t>
            </a:r>
            <a:r>
              <a:rPr lang="en-US" b="1" dirty="0"/>
              <a:t>Completed Batch</a:t>
            </a:r>
            <a:r>
              <a:rPr lang="en-US" dirty="0"/>
              <a:t> job and modify it to create a new batch job. Perform the following procedure to clone a batch print job:</a:t>
            </a:r>
          </a:p>
          <a:p>
            <a:pPr marL="400050" indent="-342900">
              <a:buFont typeface="+mj-lt"/>
              <a:buAutoNum type="arabicPeriod"/>
            </a:pPr>
            <a:r>
              <a:rPr lang="en-US" dirty="0"/>
              <a:t>Select the school from the Building Selector (you must select a specific building).</a:t>
            </a:r>
          </a:p>
          <a:p>
            <a:pPr marL="400050" indent="-342900">
              <a:buFont typeface="+mj-lt"/>
              <a:buAutoNum type="arabicPeriod"/>
            </a:pPr>
            <a:r>
              <a:rPr lang="en-US" dirty="0"/>
              <a:t>From the navigation menu, select </a:t>
            </a:r>
            <a:r>
              <a:rPr lang="en-US" b="1" dirty="0"/>
              <a:t>Modules &gt; Visitors </a:t>
            </a:r>
            <a:r>
              <a:rPr lang="en-US" dirty="0"/>
              <a:t>and then click the </a:t>
            </a:r>
            <a:r>
              <a:rPr lang="en-US" b="1" dirty="0"/>
              <a:t>Batch Printing </a:t>
            </a:r>
            <a:r>
              <a:rPr lang="en-US" dirty="0"/>
              <a:t>tab.</a:t>
            </a:r>
          </a:p>
          <a:p>
            <a:pPr marL="400050" indent="-342900">
              <a:buFont typeface="+mj-lt"/>
              <a:buAutoNum type="arabicPeriod"/>
            </a:pPr>
            <a:r>
              <a:rPr lang="en-US" dirty="0"/>
              <a:t>In the </a:t>
            </a:r>
            <a:r>
              <a:rPr lang="en-US" b="1" dirty="0"/>
              <a:t>Completed Batches </a:t>
            </a:r>
            <a:r>
              <a:rPr lang="en-US" dirty="0"/>
              <a:t>grid, click </a:t>
            </a:r>
            <a:r>
              <a:rPr lang="en-US" b="1" dirty="0"/>
              <a:t>Clone</a:t>
            </a:r>
            <a:r>
              <a:rPr lang="en-US" dirty="0"/>
              <a:t> in the </a:t>
            </a:r>
            <a:r>
              <a:rPr lang="en-US" b="1" dirty="0"/>
              <a:t>Options</a:t>
            </a:r>
            <a:r>
              <a:rPr lang="en-US" dirty="0"/>
              <a:t> column for the batch job you want to copy.</a:t>
            </a:r>
          </a:p>
          <a:p>
            <a:pPr marL="400050" indent="-342900">
              <a:buFont typeface="+mj-lt"/>
              <a:buAutoNum type="arabicPeriod"/>
            </a:pPr>
            <a:endParaRPr lang="en-US" dirty="0"/>
          </a:p>
          <a:p>
            <a:pPr marL="400050" indent="-342900">
              <a:buFont typeface="+mj-lt"/>
              <a:buAutoNum type="arabicPeriod"/>
            </a:pPr>
            <a:endParaRPr lang="en-US" dirty="0"/>
          </a:p>
          <a:p>
            <a:pPr marL="400050" indent="-342900">
              <a:buFont typeface="+mj-lt"/>
              <a:buAutoNum type="arabicPeriod"/>
            </a:pPr>
            <a:endParaRPr lang="en-US" dirty="0"/>
          </a:p>
          <a:p>
            <a:pPr marL="400050" indent="-342900">
              <a:buFont typeface="+mj-lt"/>
              <a:buAutoNum type="arabicPeriod"/>
            </a:pPr>
            <a:endParaRPr lang="en-US" dirty="0"/>
          </a:p>
          <a:p>
            <a:pPr marL="400050" indent="-342900">
              <a:buFont typeface="+mj-lt"/>
              <a:buAutoNum type="arabicPeriod"/>
            </a:pPr>
            <a:r>
              <a:rPr lang="en-US" dirty="0"/>
              <a:t>On the </a:t>
            </a:r>
            <a:r>
              <a:rPr lang="en-US" b="1" dirty="0"/>
              <a:t>Batch Detail</a:t>
            </a:r>
            <a:r>
              <a:rPr lang="en-US" dirty="0"/>
              <a:t> workspace, enter the </a:t>
            </a:r>
            <a:r>
              <a:rPr lang="en-US" b="1" dirty="0"/>
              <a:t>Batch Name*</a:t>
            </a:r>
            <a:r>
              <a:rPr lang="en-US" dirty="0"/>
              <a:t> and optional </a:t>
            </a:r>
            <a:r>
              <a:rPr lang="en-US" b="1" dirty="0"/>
              <a:t>Batch Description</a:t>
            </a:r>
            <a:r>
              <a:rPr lang="en-US" dirty="0"/>
              <a:t>.</a:t>
            </a:r>
          </a:p>
          <a:p>
            <a:pPr marL="400050" indent="-342900">
              <a:buFont typeface="+mj-lt"/>
              <a:buAutoNum type="arabicPeriod"/>
            </a:pPr>
            <a:r>
              <a:rPr lang="en-US" dirty="0"/>
              <a:t>Select the </a:t>
            </a:r>
            <a:r>
              <a:rPr lang="en-US" b="1" dirty="0"/>
              <a:t>Sign-In Date/Time* </a:t>
            </a:r>
            <a:r>
              <a:rPr lang="en-US" dirty="0"/>
              <a:t>and </a:t>
            </a:r>
            <a:r>
              <a:rPr lang="en-US" b="1" dirty="0"/>
              <a:t>Sign-Out Date/Time*</a:t>
            </a:r>
            <a:r>
              <a:rPr lang="en-US" dirty="0"/>
              <a:t>.</a:t>
            </a:r>
            <a:r>
              <a:rPr lang="en-US" b="1" dirty="0"/>
              <a:t> </a:t>
            </a:r>
            <a:r>
              <a:rPr lang="en-US" i="1" dirty="0"/>
              <a:t>The </a:t>
            </a:r>
            <a:r>
              <a:rPr lang="en-US" b="1" i="1" dirty="0"/>
              <a:t>Sign-In Date </a:t>
            </a:r>
            <a:r>
              <a:rPr lang="en-US" i="1" dirty="0"/>
              <a:t>and </a:t>
            </a:r>
            <a:r>
              <a:rPr lang="en-US" b="1" i="1" dirty="0"/>
              <a:t>Sign-Out Date </a:t>
            </a:r>
            <a:r>
              <a:rPr lang="en-US" i="1" dirty="0"/>
              <a:t>must be the same date.</a:t>
            </a:r>
          </a:p>
          <a:p>
            <a:pPr marL="400050" indent="-342900">
              <a:buFont typeface="+mj-lt"/>
              <a:buAutoNum type="arabicPeriod"/>
            </a:pPr>
            <a:r>
              <a:rPr lang="en-US" dirty="0"/>
              <a:t>Enter the </a:t>
            </a:r>
            <a:r>
              <a:rPr lang="en-US" b="1" dirty="0"/>
              <a:t>Destination/Reason*</a:t>
            </a:r>
            <a:r>
              <a:rPr lang="en-US" dirty="0"/>
              <a:t> and click </a:t>
            </a:r>
            <a:r>
              <a:rPr lang="en-US" b="1" dirty="0"/>
              <a:t>Save</a:t>
            </a:r>
            <a:r>
              <a:rPr lang="en-US" dirty="0"/>
              <a:t>.</a:t>
            </a:r>
          </a:p>
          <a:p>
            <a:endParaRPr lang="en-US" dirty="0"/>
          </a:p>
        </p:txBody>
      </p:sp>
      <p:pic>
        <p:nvPicPr>
          <p:cNvPr id="8" name="Picture 7" descr="C:\Users\Diana Laptop\Documents\RAPTOR\User Guide_Raptor v6\Images\Visitor_BatchPrinting_Clone.png"/>
          <p:cNvPicPr/>
          <p:nvPr/>
        </p:nvPicPr>
        <p:blipFill>
          <a:blip r:embed="rId2">
            <a:extLst>
              <a:ext uri="{28A0092B-C50C-407E-A947-70E740481C1C}">
                <a14:useLocalDpi xmlns:a14="http://schemas.microsoft.com/office/drawing/2010/main" val="0"/>
              </a:ext>
            </a:extLst>
          </a:blip>
          <a:srcRect/>
          <a:stretch>
            <a:fillRect/>
          </a:stretch>
        </p:blipFill>
        <p:spPr bwMode="auto">
          <a:xfrm>
            <a:off x="1294920" y="2630439"/>
            <a:ext cx="6034248" cy="932271"/>
          </a:xfrm>
          <a:prstGeom prst="rect">
            <a:avLst/>
          </a:prstGeom>
          <a:noFill/>
          <a:ln w="0" cmpd="sng">
            <a:noFill/>
            <a:prstDash val="solid"/>
          </a:ln>
        </p:spPr>
      </p:pic>
    </p:spTree>
    <p:extLst>
      <p:ext uri="{BB962C8B-B14F-4D97-AF65-F5344CB8AC3E}">
        <p14:creationId xmlns:p14="http://schemas.microsoft.com/office/powerpoint/2010/main" val="326965893"/>
      </p:ext>
    </p:extLst>
  </p:cSld>
  <p:clrMapOvr>
    <a:masterClrMapping/>
  </p:clrMapOvr>
  <p:transition spd="med">
    <p:wipe dir="d"/>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ln>
            <a:noFill/>
          </a:ln>
        </p:spPr>
        <p:txBody>
          <a:bodyPr>
            <a:normAutofit/>
          </a:bodyPr>
          <a:lstStyle/>
          <a:p>
            <a:r>
              <a:rPr lang="en-US" dirty="0"/>
              <a:t>Generating Reports</a:t>
            </a:r>
          </a:p>
        </p:txBody>
      </p:sp>
      <p:sp>
        <p:nvSpPr>
          <p:cNvPr id="3" name="Text Placeholder 2">
            <a:extLst>
              <a:ext uri="{FF2B5EF4-FFF2-40B4-BE49-F238E27FC236}">
                <a16:creationId xmlns:a16="http://schemas.microsoft.com/office/drawing/2014/main" id="{622D02E7-1D6A-4B3E-B6DE-F3F711621CE1}"/>
              </a:ext>
            </a:extLst>
          </p:cNvPr>
          <p:cNvSpPr>
            <a:spLocks noGrp="1"/>
          </p:cNvSpPr>
          <p:nvPr>
            <p:ph type="body" sz="quarter" idx="10"/>
          </p:nvPr>
        </p:nvSpPr>
        <p:spPr>
          <a:xfrm>
            <a:off x="876300" y="1138177"/>
            <a:ext cx="7518400" cy="5100697"/>
          </a:xfrm>
        </p:spPr>
        <p:txBody>
          <a:bodyPr>
            <a:normAutofit/>
          </a:bodyPr>
          <a:lstStyle/>
          <a:p>
            <a:r>
              <a:rPr lang="en-US" dirty="0"/>
              <a:t>Perform the following steps to generate a report:</a:t>
            </a:r>
          </a:p>
          <a:p>
            <a:pPr marL="400050" indent="-342900">
              <a:buFont typeface="+mj-lt"/>
              <a:buAutoNum type="arabicPeriod"/>
            </a:pPr>
            <a:r>
              <a:rPr lang="en-US" dirty="0"/>
              <a:t>Access the reports using one of the following methods:</a:t>
            </a:r>
          </a:p>
          <a:p>
            <a:pPr marL="855663" lvl="2"/>
            <a:r>
              <a:rPr lang="en-US" dirty="0"/>
              <a:t>Select </a:t>
            </a:r>
            <a:r>
              <a:rPr lang="en-US" b="1" dirty="0"/>
              <a:t>Reports</a:t>
            </a:r>
            <a:r>
              <a:rPr lang="en-US" dirty="0"/>
              <a:t> in the navigation menu and click the tab for the type of report you want to run (Visitors, Contractors, Students, Staff, Volunteers, Emergency Management or Security).</a:t>
            </a:r>
          </a:p>
          <a:p>
            <a:pPr marL="855663" lvl="2"/>
            <a:r>
              <a:rPr lang="en-US" dirty="0"/>
              <a:t>Select </a:t>
            </a:r>
            <a:r>
              <a:rPr lang="en-US" b="1" dirty="0"/>
              <a:t>Modules</a:t>
            </a:r>
            <a:r>
              <a:rPr lang="en-US" dirty="0"/>
              <a:t> in the navigation menu and select the module (Visitors, Contractors, Students, Staff, Volunteers or Emergency </a:t>
            </a:r>
            <a:r>
              <a:rPr lang="en-US" dirty="0" err="1"/>
              <a:t>Mgmt</a:t>
            </a:r>
            <a:r>
              <a:rPr lang="en-US" dirty="0"/>
              <a:t>) and then click the </a:t>
            </a:r>
            <a:r>
              <a:rPr lang="en-US" b="1" dirty="0"/>
              <a:t>Reports</a:t>
            </a:r>
            <a:r>
              <a:rPr lang="en-US" dirty="0"/>
              <a:t> tab in the module workspace.</a:t>
            </a:r>
          </a:p>
          <a:p>
            <a:pPr marL="401638" indent="-342900" fontAlgn="base">
              <a:buFont typeface="+mj-lt"/>
              <a:buAutoNum type="arabicPeriod"/>
            </a:pPr>
            <a:r>
              <a:rPr lang="en-US" dirty="0">
                <a:effectLst>
                  <a:glow>
                    <a:srgbClr val="000000"/>
                  </a:glow>
                  <a:outerShdw sx="0" sy="0">
                    <a:srgbClr val="000000"/>
                  </a:outerShdw>
                  <a:reflection stA="0" endPos="0" fadeDir="0" sx="0" sy="0"/>
                </a:effectLst>
              </a:rPr>
              <a:t>Select the specific building or </a:t>
            </a:r>
            <a:r>
              <a:rPr lang="en-US" b="1" dirty="0">
                <a:effectLst>
                  <a:glow>
                    <a:srgbClr val="000000"/>
                  </a:glow>
                  <a:outerShdw sx="0" sy="0">
                    <a:srgbClr val="000000"/>
                  </a:outerShdw>
                  <a:reflection stA="0" endPos="0" fadeDir="0" sx="0" sy="0"/>
                </a:effectLst>
              </a:rPr>
              <a:t>All Buildings</a:t>
            </a:r>
            <a:r>
              <a:rPr lang="en-US" dirty="0">
                <a:effectLst>
                  <a:glow>
                    <a:srgbClr val="000000"/>
                  </a:glow>
                  <a:outerShdw sx="0" sy="0">
                    <a:srgbClr val="000000"/>
                  </a:outerShdw>
                  <a:reflection stA="0" endPos="0" fadeDir="0" sx="0" sy="0"/>
                </a:effectLst>
              </a:rPr>
              <a:t> from the Building Selector.</a:t>
            </a:r>
          </a:p>
          <a:p>
            <a:pPr marL="401638" indent="-342900" fontAlgn="base">
              <a:buFont typeface="+mj-lt"/>
              <a:buAutoNum type="arabicPeriod"/>
            </a:pPr>
            <a:r>
              <a:rPr lang="en-US" dirty="0">
                <a:effectLst>
                  <a:glow>
                    <a:srgbClr val="000000"/>
                  </a:glow>
                  <a:outerShdw sx="0" sy="0">
                    <a:srgbClr val="000000"/>
                  </a:outerShdw>
                  <a:reflection stA="0" endPos="0" fadeDir="0" sx="0" sy="0"/>
                </a:effectLst>
              </a:rPr>
              <a:t>Select the report that you want to generate.</a:t>
            </a:r>
          </a:p>
          <a:p>
            <a:pPr marL="400050" indent="-342900">
              <a:buFont typeface="+mj-lt"/>
              <a:buAutoNum type="arabicPeriod"/>
            </a:pPr>
            <a:endParaRPr lang="en-US" dirty="0"/>
          </a:p>
          <a:p>
            <a:pPr marL="400050" indent="-342900">
              <a:buFont typeface="+mj-lt"/>
              <a:buAutoNum type="arabicPeriod"/>
            </a:pPr>
            <a:endParaRPr lang="en-US" dirty="0"/>
          </a:p>
          <a:p>
            <a:pPr marL="400050" indent="-342900">
              <a:buFont typeface="+mj-lt"/>
              <a:buAutoNum type="arabicPeriod"/>
            </a:pPr>
            <a:endParaRPr lang="en-US" dirty="0"/>
          </a:p>
          <a:p>
            <a:pPr marL="400050" indent="-342900">
              <a:buFont typeface="+mj-lt"/>
              <a:buAutoNum type="arabicPeriod"/>
            </a:pPr>
            <a:endParaRPr lang="en-US" dirty="0"/>
          </a:p>
          <a:p>
            <a:pPr marL="400050" indent="-342900">
              <a:buFont typeface="+mj-lt"/>
              <a:buAutoNum type="arabicPeriod"/>
            </a:pPr>
            <a:endParaRPr lang="en-US" dirty="0"/>
          </a:p>
          <a:p>
            <a:pPr marL="400050" indent="-342900">
              <a:buFont typeface="+mj-lt"/>
              <a:buAutoNum type="arabicPeriod"/>
            </a:pPr>
            <a:endParaRPr lang="en-US" dirty="0"/>
          </a:p>
          <a:p>
            <a:pPr marL="400050" indent="-342900">
              <a:buFont typeface="+mj-lt"/>
              <a:buAutoNum type="arabicPeriod"/>
            </a:pPr>
            <a:endParaRPr lang="en-US" dirty="0"/>
          </a:p>
          <a:p>
            <a:pPr marL="400050" indent="-342900">
              <a:buFont typeface="+mj-lt"/>
              <a:buAutoNum type="arabicPeriod"/>
            </a:pPr>
            <a:r>
              <a:rPr lang="en-US" dirty="0"/>
              <a:t>Select the </a:t>
            </a:r>
            <a:r>
              <a:rPr lang="en-US" b="1" dirty="0"/>
              <a:t>Start Date</a:t>
            </a:r>
            <a:r>
              <a:rPr lang="en-US" dirty="0"/>
              <a:t> and </a:t>
            </a:r>
            <a:r>
              <a:rPr lang="en-US" b="1" dirty="0"/>
              <a:t>End Date</a:t>
            </a:r>
            <a:r>
              <a:rPr lang="en-US" dirty="0"/>
              <a:t> for the date range to include in the report.</a:t>
            </a:r>
          </a:p>
          <a:p>
            <a:pPr marL="400050" indent="-342900">
              <a:buFont typeface="+mj-lt"/>
              <a:buAutoNum type="arabicPeriod"/>
            </a:pPr>
            <a:r>
              <a:rPr lang="en-US" dirty="0"/>
              <a:t>Click </a:t>
            </a:r>
            <a:r>
              <a:rPr lang="en-US" b="1" dirty="0"/>
              <a:t>Generate Report</a:t>
            </a:r>
            <a:r>
              <a:rPr lang="en-US" dirty="0"/>
              <a:t>.</a:t>
            </a:r>
          </a:p>
        </p:txBody>
      </p:sp>
      <p:cxnSp>
        <p:nvCxnSpPr>
          <p:cNvPr id="8" name="Straight Connector 7"/>
          <p:cNvCxnSpPr/>
          <p:nvPr/>
        </p:nvCxnSpPr>
        <p:spPr>
          <a:xfrm>
            <a:off x="2015067" y="1752724"/>
            <a:ext cx="0" cy="33743"/>
          </a:xfrm>
          <a:prstGeom prst="line">
            <a:avLst/>
          </a:prstGeom>
          <a:ln>
            <a:noFill/>
          </a:ln>
        </p:spPr>
        <p:style>
          <a:lnRef idx="1">
            <a:schemeClr val="accent1"/>
          </a:lnRef>
          <a:fillRef idx="0">
            <a:schemeClr val="accent1"/>
          </a:fillRef>
          <a:effectRef idx="0">
            <a:schemeClr val="accent1"/>
          </a:effectRef>
          <a:fontRef idx="minor">
            <a:schemeClr val="tx1"/>
          </a:fontRef>
        </p:style>
      </p:cxnSp>
      <p:pic>
        <p:nvPicPr>
          <p:cNvPr id="6" name="Picture 5" descr="C:\Users\Diana Laptop\Documents\RAPTOR\User Guide_Raptor v6\Images\Reports_StudentReports.png">
            <a:extLst>
              <a:ext uri="{FF2B5EF4-FFF2-40B4-BE49-F238E27FC236}">
                <a16:creationId xmlns:a16="http://schemas.microsoft.com/office/drawing/2014/main" id="{12AFE2BE-71A2-4596-A3B5-828BA81B7C2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8347" y="3429000"/>
            <a:ext cx="5541359" cy="1721803"/>
          </a:xfrm>
          <a:prstGeom prst="rect">
            <a:avLst/>
          </a:prstGeom>
          <a:noFill/>
          <a:ln w="0" cmpd="sng">
            <a:noFill/>
            <a:prstDash val="solid"/>
          </a:ln>
        </p:spPr>
      </p:pic>
    </p:spTree>
    <p:extLst>
      <p:ext uri="{BB962C8B-B14F-4D97-AF65-F5344CB8AC3E}">
        <p14:creationId xmlns:p14="http://schemas.microsoft.com/office/powerpoint/2010/main" val="1474032381"/>
      </p:ext>
    </p:extLst>
  </p:cSld>
  <p:clrMapOvr>
    <a:masterClrMapping/>
  </p:clrMapOvr>
  <p:transition spd="med">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Raptor Support Center</a:t>
            </a:r>
          </a:p>
        </p:txBody>
      </p:sp>
      <p:sp>
        <p:nvSpPr>
          <p:cNvPr id="4" name="Text Placeholder 3">
            <a:extLst>
              <a:ext uri="{FF2B5EF4-FFF2-40B4-BE49-F238E27FC236}">
                <a16:creationId xmlns:a16="http://schemas.microsoft.com/office/drawing/2014/main" id="{7C2B75BA-9EF6-40DF-907D-42CC858F91B2}"/>
              </a:ext>
            </a:extLst>
          </p:cNvPr>
          <p:cNvSpPr>
            <a:spLocks noGrp="1"/>
          </p:cNvSpPr>
          <p:nvPr>
            <p:ph type="body" sz="quarter" idx="10"/>
          </p:nvPr>
        </p:nvSpPr>
        <p:spPr>
          <a:xfrm>
            <a:off x="876300" y="1147703"/>
            <a:ext cx="7518400" cy="5586472"/>
          </a:xfrm>
        </p:spPr>
        <p:txBody>
          <a:bodyPr>
            <a:normAutofit/>
          </a:bodyPr>
          <a:lstStyle/>
          <a:p>
            <a:r>
              <a:rPr lang="en-US" sz="1500" dirty="0"/>
              <a:t>The </a:t>
            </a:r>
            <a:r>
              <a:rPr lang="en-US" sz="1500" b="1" dirty="0"/>
              <a:t>Support</a:t>
            </a:r>
            <a:r>
              <a:rPr lang="en-US" sz="1500" dirty="0"/>
              <a:t> menu item in the navigation menu launches the Raptor Support Center where you can find Self Help Resources for using Raptor and contact Raptor information.</a:t>
            </a:r>
          </a:p>
          <a:p>
            <a:r>
              <a:rPr lang="en-US" sz="1600" dirty="0"/>
              <a:t>Support Resources</a:t>
            </a:r>
          </a:p>
          <a:p>
            <a:r>
              <a:rPr lang="en-US" dirty="0"/>
              <a:t>Raptor Self Help Resources are available </a:t>
            </a:r>
            <a:br>
              <a:rPr lang="en-US" dirty="0"/>
            </a:br>
            <a:r>
              <a:rPr lang="en-US" dirty="0"/>
              <a:t>to enhance your understanding and use </a:t>
            </a:r>
            <a:br>
              <a:rPr lang="en-US" dirty="0"/>
            </a:br>
            <a:r>
              <a:rPr lang="en-US" dirty="0"/>
              <a:t>of the product:</a:t>
            </a:r>
          </a:p>
          <a:p>
            <a:pPr marL="342900" indent="-285750">
              <a:buFont typeface="Wingdings" panose="05000000000000000000" pitchFamily="2" charset="2"/>
              <a:buChar char="§"/>
            </a:pPr>
            <a:r>
              <a:rPr lang="en-US" b="1" dirty="0"/>
              <a:t>Getting Started </a:t>
            </a:r>
            <a:r>
              <a:rPr lang="en-US" dirty="0"/>
              <a:t>– Supported Environments, </a:t>
            </a:r>
            <a:br>
              <a:rPr lang="en-US" dirty="0"/>
            </a:br>
            <a:r>
              <a:rPr lang="en-US" dirty="0"/>
              <a:t>Raptor Hardware Service Installation, and </a:t>
            </a:r>
            <a:br>
              <a:rPr lang="en-US" dirty="0"/>
            </a:br>
            <a:r>
              <a:rPr lang="en-US" dirty="0"/>
              <a:t>Raptor CLI Import Tool</a:t>
            </a:r>
          </a:p>
          <a:p>
            <a:pPr marL="342900" indent="-285750">
              <a:buFont typeface="Wingdings" panose="05000000000000000000" pitchFamily="2" charset="2"/>
              <a:buChar char="§"/>
            </a:pPr>
            <a:r>
              <a:rPr lang="en-US" b="1" dirty="0"/>
              <a:t>Raptor University </a:t>
            </a:r>
            <a:r>
              <a:rPr lang="en-US" dirty="0"/>
              <a:t>– Documentation and Raptor </a:t>
            </a:r>
            <a:br>
              <a:rPr lang="en-US" dirty="0"/>
            </a:br>
            <a:r>
              <a:rPr lang="en-US" dirty="0"/>
              <a:t>University Training Courses</a:t>
            </a:r>
          </a:p>
          <a:p>
            <a:pPr marL="342900" indent="-285750">
              <a:buFont typeface="Wingdings" panose="05000000000000000000" pitchFamily="2" charset="2"/>
              <a:buChar char="§"/>
            </a:pPr>
            <a:r>
              <a:rPr lang="en-US" b="1" dirty="0"/>
              <a:t>Product News </a:t>
            </a:r>
            <a:r>
              <a:rPr lang="en-US" dirty="0"/>
              <a:t>– Release Notes and Recorded </a:t>
            </a:r>
            <a:br>
              <a:rPr lang="en-US" dirty="0"/>
            </a:br>
            <a:r>
              <a:rPr lang="en-US" dirty="0"/>
              <a:t>Release Webinars</a:t>
            </a:r>
          </a:p>
          <a:p>
            <a:pPr marL="342900" indent="-285750">
              <a:buFont typeface="Wingdings" panose="05000000000000000000" pitchFamily="2" charset="2"/>
              <a:buChar char="§"/>
            </a:pPr>
            <a:r>
              <a:rPr lang="en-US" b="1" dirty="0"/>
              <a:t>Community</a:t>
            </a:r>
            <a:r>
              <a:rPr lang="en-US" dirty="0"/>
              <a:t> – Submit your feedback and </a:t>
            </a:r>
            <a:br>
              <a:rPr lang="en-US" dirty="0"/>
            </a:br>
            <a:r>
              <a:rPr lang="en-US" dirty="0"/>
              <a:t>future user forum </a:t>
            </a:r>
          </a:p>
          <a:p>
            <a:pPr>
              <a:spcBef>
                <a:spcPts val="600"/>
              </a:spcBef>
            </a:pPr>
            <a:r>
              <a:rPr lang="en-US" sz="1600" dirty="0"/>
              <a:t>Contact Us Via Email</a:t>
            </a:r>
          </a:p>
          <a:p>
            <a:r>
              <a:rPr lang="en-US" dirty="0"/>
              <a:t>To contact the Raptor Support team through email:</a:t>
            </a:r>
          </a:p>
          <a:p>
            <a:r>
              <a:rPr lang="en-US" dirty="0"/>
              <a:t>Click </a:t>
            </a:r>
            <a:r>
              <a:rPr lang="en-US" b="1" dirty="0"/>
              <a:t>Contact Support</a:t>
            </a:r>
            <a:r>
              <a:rPr lang="en-US" dirty="0"/>
              <a:t>.</a:t>
            </a:r>
          </a:p>
          <a:p>
            <a:r>
              <a:rPr lang="en-US" dirty="0"/>
              <a:t>Complete the information on the form and then click </a:t>
            </a:r>
            <a:r>
              <a:rPr lang="en-US" b="1" dirty="0"/>
              <a:t>Send</a:t>
            </a:r>
            <a:r>
              <a:rPr lang="en-US" dirty="0"/>
              <a:t>.</a:t>
            </a:r>
          </a:p>
          <a:p>
            <a:endParaRPr lang="en-US" dirty="0"/>
          </a:p>
        </p:txBody>
      </p:sp>
      <p:pic>
        <p:nvPicPr>
          <p:cNvPr id="6" name="Picture 5" descr="C:\Users\Diana Laptop\Documents\RAPTOR\User Guide_Raptor v6\Images\Support Page.PNG"/>
          <p:cNvPicPr/>
          <p:nvPr/>
        </p:nvPicPr>
        <p:blipFill>
          <a:blip r:embed="rId2">
            <a:extLst>
              <a:ext uri="{28A0092B-C50C-407E-A947-70E740481C1C}">
                <a14:useLocalDpi xmlns:a14="http://schemas.microsoft.com/office/drawing/2010/main" val="0"/>
              </a:ext>
            </a:extLst>
          </a:blip>
          <a:srcRect/>
          <a:stretch>
            <a:fillRect/>
          </a:stretch>
        </p:blipFill>
        <p:spPr bwMode="auto">
          <a:xfrm>
            <a:off x="4718050" y="1835150"/>
            <a:ext cx="4225926" cy="3073401"/>
          </a:xfrm>
          <a:prstGeom prst="rect">
            <a:avLst/>
          </a:prstGeom>
          <a:noFill/>
          <a:ln w="0" cmpd="sng">
            <a:noFill/>
            <a:prstDash val="solid"/>
          </a:ln>
        </p:spPr>
      </p:pic>
    </p:spTree>
    <p:extLst>
      <p:ext uri="{BB962C8B-B14F-4D97-AF65-F5344CB8AC3E}">
        <p14:creationId xmlns:p14="http://schemas.microsoft.com/office/powerpoint/2010/main" val="2838490746"/>
      </p:ext>
    </p:extLst>
  </p:cSld>
  <p:clrMapOvr>
    <a:masterClrMapping/>
  </p:clrMapOvr>
  <p:transition spd="med">
    <p:wipe dir="d"/>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n-US" sz="4000" b="1" dirty="0">
                <a:solidFill>
                  <a:schemeClr val="bg1"/>
                </a:solidFill>
                <a:latin typeface="+mn-lt"/>
              </a:rPr>
              <a:t>Contact Us</a:t>
            </a:r>
          </a:p>
        </p:txBody>
      </p:sp>
      <p:sp>
        <p:nvSpPr>
          <p:cNvPr id="3" name="Content Placeholder 2"/>
          <p:cNvSpPr>
            <a:spLocks noGrp="1"/>
          </p:cNvSpPr>
          <p:nvPr>
            <p:ph idx="1"/>
          </p:nvPr>
        </p:nvSpPr>
        <p:spPr/>
        <p:txBody>
          <a:bodyPr>
            <a:normAutofit/>
          </a:bodyPr>
          <a:lstStyle/>
          <a:p>
            <a:pPr>
              <a:buNone/>
            </a:pPr>
            <a:r>
              <a:rPr lang="en-US" sz="2800" dirty="0">
                <a:solidFill>
                  <a:schemeClr val="tx1"/>
                </a:solidFill>
              </a:rPr>
              <a:t>Raptor Technologies Support</a:t>
            </a:r>
          </a:p>
          <a:p>
            <a:pPr>
              <a:buNone/>
            </a:pPr>
            <a:r>
              <a:rPr lang="en-US" sz="1800" dirty="0">
                <a:solidFill>
                  <a:schemeClr val="tx1"/>
                </a:solidFill>
              </a:rPr>
              <a:t>Email: support@raptortech.com</a:t>
            </a:r>
          </a:p>
          <a:p>
            <a:pPr>
              <a:buNone/>
            </a:pPr>
            <a:r>
              <a:rPr lang="en-US" sz="1800" dirty="0">
                <a:solidFill>
                  <a:schemeClr val="tx1"/>
                </a:solidFill>
              </a:rPr>
              <a:t>Call: 877-7RAPTOR (877-772-7867) Option #2</a:t>
            </a:r>
          </a:p>
        </p:txBody>
      </p:sp>
      <p:sp>
        <p:nvSpPr>
          <p:cNvPr id="2" name="TextBox 1"/>
          <p:cNvSpPr txBox="1"/>
          <p:nvPr/>
        </p:nvSpPr>
        <p:spPr>
          <a:xfrm>
            <a:off x="3585633" y="6496050"/>
            <a:ext cx="1923627" cy="230832"/>
          </a:xfrm>
          <a:prstGeom prst="rect">
            <a:avLst/>
          </a:prstGeom>
          <a:noFill/>
        </p:spPr>
        <p:txBody>
          <a:bodyPr wrap="square" rtlCol="0">
            <a:spAutoFit/>
          </a:bodyPr>
          <a:lstStyle/>
          <a:p>
            <a:r>
              <a:rPr lang="en-US" sz="900" dirty="0"/>
              <a:t>Version: January 26, 2019</a:t>
            </a:r>
          </a:p>
        </p:txBody>
      </p:sp>
    </p:spTree>
    <p:extLst>
      <p:ext uri="{BB962C8B-B14F-4D97-AF65-F5344CB8AC3E}">
        <p14:creationId xmlns:p14="http://schemas.microsoft.com/office/powerpoint/2010/main" val="366318988"/>
      </p:ext>
    </p:extLst>
  </p:cSld>
  <p:clrMapOvr>
    <a:masterClrMapping/>
  </p:clrMapOvr>
  <p:transition spd="med">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Request Forgotten Password/Username</a:t>
            </a:r>
          </a:p>
        </p:txBody>
      </p:sp>
      <p:sp>
        <p:nvSpPr>
          <p:cNvPr id="6" name="Text Placeholder 5">
            <a:extLst>
              <a:ext uri="{FF2B5EF4-FFF2-40B4-BE49-F238E27FC236}">
                <a16:creationId xmlns:a16="http://schemas.microsoft.com/office/drawing/2014/main" id="{F4BACCCD-4EC0-4FD6-A4D5-01C45F492412}"/>
              </a:ext>
            </a:extLst>
          </p:cNvPr>
          <p:cNvSpPr>
            <a:spLocks noGrp="1"/>
          </p:cNvSpPr>
          <p:nvPr>
            <p:ph type="body" sz="quarter" idx="10"/>
          </p:nvPr>
        </p:nvSpPr>
        <p:spPr>
          <a:xfrm>
            <a:off x="876300" y="1096304"/>
            <a:ext cx="7518400" cy="4106862"/>
          </a:xfrm>
        </p:spPr>
        <p:txBody>
          <a:bodyPr/>
          <a:lstStyle/>
          <a:p>
            <a:r>
              <a:rPr lang="en-US" sz="1600" dirty="0"/>
              <a:t>Forgotten Password</a:t>
            </a:r>
          </a:p>
          <a:p>
            <a:pPr marL="400050" indent="-342900">
              <a:buFont typeface="+mj-lt"/>
              <a:buAutoNum type="arabicPeriod"/>
            </a:pPr>
            <a:r>
              <a:rPr lang="en-US" dirty="0"/>
              <a:t>On the Raptor Log In screen, select the </a:t>
            </a:r>
            <a:br>
              <a:rPr lang="en-US" dirty="0"/>
            </a:br>
            <a:r>
              <a:rPr lang="en-US" b="1" dirty="0"/>
              <a:t>Forgot Password</a:t>
            </a:r>
            <a:r>
              <a:rPr lang="en-US" dirty="0"/>
              <a:t> link, enter your </a:t>
            </a:r>
            <a:r>
              <a:rPr lang="en-US" b="1" dirty="0"/>
              <a:t>Username</a:t>
            </a:r>
            <a:r>
              <a:rPr lang="en-US" dirty="0"/>
              <a:t> </a:t>
            </a:r>
            <a:br>
              <a:rPr lang="en-US" dirty="0"/>
            </a:br>
            <a:r>
              <a:rPr lang="en-US" dirty="0"/>
              <a:t>and click </a:t>
            </a:r>
            <a:r>
              <a:rPr lang="en-US" b="1" dirty="0"/>
              <a:t>Send Reset Email</a:t>
            </a:r>
            <a:r>
              <a:rPr lang="en-US" dirty="0"/>
              <a:t>.</a:t>
            </a:r>
          </a:p>
          <a:p>
            <a:pPr marL="400050" indent="-342900">
              <a:buFont typeface="+mj-lt"/>
              <a:buAutoNum type="arabicPeriod"/>
            </a:pPr>
            <a:r>
              <a:rPr lang="en-US" dirty="0"/>
              <a:t>Open the email and click the </a:t>
            </a:r>
            <a:r>
              <a:rPr lang="en-US" b="1" dirty="0"/>
              <a:t>Please click here</a:t>
            </a:r>
            <a:r>
              <a:rPr lang="en-US" dirty="0"/>
              <a:t> link </a:t>
            </a:r>
            <a:br>
              <a:rPr lang="en-US" dirty="0"/>
            </a:br>
            <a:r>
              <a:rPr lang="en-US" dirty="0"/>
              <a:t>to confirm your request and reset your password.</a:t>
            </a:r>
          </a:p>
          <a:p>
            <a:pPr marL="400050" indent="-342900">
              <a:buFont typeface="+mj-lt"/>
              <a:buAutoNum type="arabicPeriod"/>
            </a:pPr>
            <a:r>
              <a:rPr lang="en-US" dirty="0"/>
              <a:t>On the Password Reset screen, enter a new </a:t>
            </a:r>
            <a:br>
              <a:rPr lang="en-US" dirty="0"/>
            </a:br>
            <a:r>
              <a:rPr lang="en-US" b="1" dirty="0"/>
              <a:t>Password</a:t>
            </a:r>
            <a:r>
              <a:rPr lang="en-US" dirty="0"/>
              <a:t>, re-enter to confirm it, and then </a:t>
            </a:r>
            <a:br>
              <a:rPr lang="en-US" dirty="0"/>
            </a:br>
            <a:r>
              <a:rPr lang="en-US" dirty="0"/>
              <a:t>click </a:t>
            </a:r>
            <a:r>
              <a:rPr lang="en-US" b="1" dirty="0"/>
              <a:t>Save New Password</a:t>
            </a:r>
            <a:r>
              <a:rPr lang="en-US" dirty="0"/>
              <a:t>.</a:t>
            </a:r>
          </a:p>
          <a:p>
            <a:r>
              <a:rPr lang="en-US" dirty="0"/>
              <a:t>The Raptor Log In screen displays with a message </a:t>
            </a:r>
            <a:br>
              <a:rPr lang="en-US" dirty="0"/>
            </a:br>
            <a:r>
              <a:rPr lang="en-US" dirty="0"/>
              <a:t>indicating your password has been changed. You can </a:t>
            </a:r>
            <a:br>
              <a:rPr lang="en-US" dirty="0"/>
            </a:br>
            <a:r>
              <a:rPr lang="en-US" dirty="0"/>
              <a:t>now log in to Raptor with your new password.</a:t>
            </a:r>
          </a:p>
          <a:p>
            <a:pPr>
              <a:spcBef>
                <a:spcPts val="1200"/>
              </a:spcBef>
            </a:pPr>
            <a:r>
              <a:rPr lang="en-US" sz="1600" dirty="0"/>
              <a:t>Forgotten Username</a:t>
            </a:r>
          </a:p>
          <a:p>
            <a:r>
              <a:rPr lang="en-US" dirty="0"/>
              <a:t>If you have forgotten your user name, select the </a:t>
            </a:r>
            <a:br>
              <a:rPr lang="en-US" dirty="0"/>
            </a:br>
            <a:r>
              <a:rPr lang="en-US" b="1" dirty="0"/>
              <a:t>Forgot Username </a:t>
            </a:r>
            <a:r>
              <a:rPr lang="en-US" dirty="0"/>
              <a:t>link. A message displays informing </a:t>
            </a:r>
            <a:br>
              <a:rPr lang="en-US" dirty="0"/>
            </a:br>
            <a:r>
              <a:rPr lang="en-US" dirty="0"/>
              <a:t>you that your user name is your email address.</a:t>
            </a:r>
          </a:p>
          <a:p>
            <a:endParaRPr lang="en-US" dirty="0"/>
          </a:p>
        </p:txBody>
      </p:sp>
      <p:pic>
        <p:nvPicPr>
          <p:cNvPr id="7" name="Picture 6" descr="C:\Users\Diana Laptop\Documents\RAPTOR\User Guide_Raptor v6\Images\Raptor_Reset_Password.png">
            <a:extLst>
              <a:ext uri="{FF2B5EF4-FFF2-40B4-BE49-F238E27FC236}">
                <a16:creationId xmlns:a16="http://schemas.microsoft.com/office/drawing/2014/main" id="{746DC7A6-38E2-436F-A864-16A02C3BBAF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971398" y="1401445"/>
            <a:ext cx="3797217" cy="2106161"/>
          </a:xfrm>
          <a:prstGeom prst="rect">
            <a:avLst/>
          </a:prstGeom>
          <a:noFill/>
          <a:ln w="0" cmpd="sng">
            <a:noFill/>
            <a:prstDash val="solid"/>
          </a:ln>
        </p:spPr>
      </p:pic>
      <p:pic>
        <p:nvPicPr>
          <p:cNvPr id="8" name="Picture 7" descr="C:\Users\Diana Laptop\Documents\RAPTOR\User Guide_Raptor v6\Images\Raptor_Reset_Password_New_Confirm.png">
            <a:extLst>
              <a:ext uri="{FF2B5EF4-FFF2-40B4-BE49-F238E27FC236}">
                <a16:creationId xmlns:a16="http://schemas.microsoft.com/office/drawing/2014/main" id="{232A85AB-90D4-4549-8D83-5A560BF6846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974823" y="3653773"/>
            <a:ext cx="3872230" cy="2168525"/>
          </a:xfrm>
          <a:prstGeom prst="rect">
            <a:avLst/>
          </a:prstGeom>
          <a:noFill/>
          <a:ln w="0" cmpd="sng">
            <a:noFill/>
            <a:prstDash val="solid"/>
          </a:ln>
        </p:spPr>
      </p:pic>
    </p:spTree>
    <p:extLst>
      <p:ext uri="{BB962C8B-B14F-4D97-AF65-F5344CB8AC3E}">
        <p14:creationId xmlns:p14="http://schemas.microsoft.com/office/powerpoint/2010/main" val="141294115"/>
      </p:ext>
    </p:extLst>
  </p:cSld>
  <p:clrMapOvr>
    <a:masterClrMapping/>
  </p:clrMapOvr>
  <p:transition spd="med">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Raptor Interface</a:t>
            </a:r>
          </a:p>
        </p:txBody>
      </p:sp>
      <p:sp>
        <p:nvSpPr>
          <p:cNvPr id="5" name="Text Placeholder 4">
            <a:extLst>
              <a:ext uri="{FF2B5EF4-FFF2-40B4-BE49-F238E27FC236}">
                <a16:creationId xmlns:a16="http://schemas.microsoft.com/office/drawing/2014/main" id="{CA9DF1E1-DC3B-45C7-B44C-54FD6B928608}"/>
              </a:ext>
            </a:extLst>
          </p:cNvPr>
          <p:cNvSpPr>
            <a:spLocks noGrp="1"/>
          </p:cNvSpPr>
          <p:nvPr>
            <p:ph type="body" sz="quarter" idx="10"/>
          </p:nvPr>
        </p:nvSpPr>
        <p:spPr>
          <a:xfrm>
            <a:off x="876300" y="1122183"/>
            <a:ext cx="7518400" cy="4106862"/>
          </a:xfrm>
        </p:spPr>
        <p:txBody>
          <a:bodyPr/>
          <a:lstStyle/>
          <a:p>
            <a:r>
              <a:rPr lang="en-US" dirty="0"/>
              <a:t>The Raptor user interface consists of the following main elements:</a:t>
            </a:r>
          </a:p>
          <a:p>
            <a:pPr marL="342900" indent="-285750">
              <a:buFont typeface="Wingdings" panose="05000000000000000000" pitchFamily="2" charset="2"/>
              <a:buChar char="§"/>
            </a:pPr>
            <a:r>
              <a:rPr lang="en-US" dirty="0"/>
              <a:t>Building Selector – Used to select the building for which you are performing tasks</a:t>
            </a:r>
          </a:p>
          <a:p>
            <a:pPr marL="342900" indent="-285750">
              <a:buFont typeface="Wingdings" panose="05000000000000000000" pitchFamily="2" charset="2"/>
              <a:buChar char="§"/>
            </a:pPr>
            <a:r>
              <a:rPr lang="en-US" dirty="0"/>
              <a:t>User Profile/Logout – Displays currently signed in user and link to access their Profile, and </a:t>
            </a:r>
            <a:br>
              <a:rPr lang="en-US" dirty="0"/>
            </a:br>
            <a:r>
              <a:rPr lang="en-US" dirty="0"/>
              <a:t>Log Out link </a:t>
            </a:r>
          </a:p>
          <a:p>
            <a:pPr marL="342900" indent="-285750">
              <a:buFont typeface="Wingdings" panose="05000000000000000000" pitchFamily="2" charset="2"/>
              <a:buChar char="§"/>
            </a:pPr>
            <a:r>
              <a:rPr lang="en-US" dirty="0"/>
              <a:t>Navigation Menu – Used to select the workspace in which you want to work</a:t>
            </a:r>
          </a:p>
          <a:p>
            <a:pPr marL="342900" indent="-285750">
              <a:buFont typeface="Wingdings" panose="05000000000000000000" pitchFamily="2" charset="2"/>
              <a:buChar char="§"/>
            </a:pPr>
            <a:r>
              <a:rPr lang="en-US" dirty="0"/>
              <a:t>Workspace – Area that displays in right pane when a menu item is select in the Navigation menu</a:t>
            </a:r>
          </a:p>
          <a:p>
            <a:endParaRPr lang="en-US" dirty="0"/>
          </a:p>
        </p:txBody>
      </p:sp>
      <p:pic>
        <p:nvPicPr>
          <p:cNvPr id="6" name="Picture 5">
            <a:extLst>
              <a:ext uri="{FF2B5EF4-FFF2-40B4-BE49-F238E27FC236}">
                <a16:creationId xmlns:a16="http://schemas.microsoft.com/office/drawing/2014/main" id="{A151BD58-BF2B-4721-8C98-55092E7B6665}"/>
              </a:ext>
            </a:extLst>
          </p:cNvPr>
          <p:cNvPicPr/>
          <p:nvPr/>
        </p:nvPicPr>
        <p:blipFill>
          <a:blip r:embed="rId2"/>
          <a:stretch>
            <a:fillRect/>
          </a:stretch>
        </p:blipFill>
        <p:spPr>
          <a:xfrm>
            <a:off x="1217822" y="2802536"/>
            <a:ext cx="6867523" cy="2934030"/>
          </a:xfrm>
          <a:prstGeom prst="rect">
            <a:avLst/>
          </a:prstGeom>
        </p:spPr>
      </p:pic>
    </p:spTree>
    <p:extLst>
      <p:ext uri="{BB962C8B-B14F-4D97-AF65-F5344CB8AC3E}">
        <p14:creationId xmlns:p14="http://schemas.microsoft.com/office/powerpoint/2010/main" val="2110216464"/>
      </p:ext>
    </p:extLst>
  </p:cSld>
  <p:clrMapOvr>
    <a:masterClrMapping/>
  </p:clrMapOvr>
  <p:transition spd="med">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Selector</a:t>
            </a:r>
          </a:p>
        </p:txBody>
      </p:sp>
      <p:sp>
        <p:nvSpPr>
          <p:cNvPr id="4" name="Text Placeholder 3">
            <a:extLst>
              <a:ext uri="{FF2B5EF4-FFF2-40B4-BE49-F238E27FC236}">
                <a16:creationId xmlns:a16="http://schemas.microsoft.com/office/drawing/2014/main" id="{186009AF-2950-4DD4-B776-BC12EA1D6F72}"/>
              </a:ext>
            </a:extLst>
          </p:cNvPr>
          <p:cNvSpPr>
            <a:spLocks noGrp="1"/>
          </p:cNvSpPr>
          <p:nvPr>
            <p:ph type="body" sz="quarter" idx="10"/>
          </p:nvPr>
        </p:nvSpPr>
        <p:spPr>
          <a:xfrm>
            <a:off x="876300" y="1113556"/>
            <a:ext cx="7518400" cy="4968066"/>
          </a:xfrm>
        </p:spPr>
        <p:txBody>
          <a:bodyPr/>
          <a:lstStyle/>
          <a:p>
            <a:r>
              <a:rPr lang="en-US" dirty="0"/>
              <a:t>Select the Building for which you are performing tasks or select All Buildings (Client Level) to define district policy.</a:t>
            </a:r>
          </a:p>
          <a:p>
            <a:endParaRPr lang="en-US" dirty="0"/>
          </a:p>
          <a:p>
            <a:endParaRPr lang="en-US" dirty="0"/>
          </a:p>
          <a:p>
            <a:endParaRPr lang="en-US" dirty="0"/>
          </a:p>
          <a:p>
            <a:endParaRPr lang="en-US" dirty="0"/>
          </a:p>
          <a:p>
            <a:endParaRPr lang="en-US" dirty="0"/>
          </a:p>
          <a:p>
            <a:r>
              <a:rPr lang="en-US" dirty="0"/>
              <a:t>At Client Level (All Buildings), administrators can:</a:t>
            </a:r>
          </a:p>
          <a:p>
            <a:pPr marL="342900" indent="-285750">
              <a:buFont typeface="Wingdings" panose="05000000000000000000" pitchFamily="2" charset="2"/>
              <a:buChar char="§"/>
            </a:pPr>
            <a:r>
              <a:rPr lang="en-US" dirty="0"/>
              <a:t>Define district policy across module settings to force all buildings to use these settings. </a:t>
            </a:r>
          </a:p>
          <a:p>
            <a:pPr marL="342900" indent="-285750">
              <a:buFont typeface="Wingdings" panose="05000000000000000000" pitchFamily="2" charset="2"/>
              <a:buChar char="§"/>
            </a:pPr>
            <a:r>
              <a:rPr lang="en-US" dirty="0"/>
              <a:t>Specify certain drop-down list items, such as Destinations/Reasons, that will be used by all buildings but also allow the individual buildings to add their own custom drop-down list items.</a:t>
            </a:r>
          </a:p>
          <a:p>
            <a:pPr marL="342900" indent="-285750">
              <a:buFont typeface="Wingdings" panose="05000000000000000000" pitchFamily="2" charset="2"/>
              <a:buChar char="§"/>
            </a:pPr>
            <a:r>
              <a:rPr lang="en-US" dirty="0"/>
              <a:t>Specify common items one time for all buildings, instead of having to set up items for each building.</a:t>
            </a:r>
          </a:p>
          <a:p>
            <a:r>
              <a:rPr lang="en-US" b="1" dirty="0"/>
              <a:t>Note:</a:t>
            </a:r>
            <a:r>
              <a:rPr lang="en-US" dirty="0"/>
              <a:t> Custom fields created at the Client level (All Buildings) cannot be modified or deleted at the building level, as denoted by the </a:t>
            </a:r>
            <a:r>
              <a:rPr lang="en-US" dirty="0" err="1">
                <a:solidFill>
                  <a:srgbClr val="FAA21B"/>
                </a:solidFill>
                <a:latin typeface="raptor-v6" panose="02000509000000000000" pitchFamily="49" charset="0"/>
              </a:rPr>
              <a:t>i</a:t>
            </a:r>
            <a:r>
              <a:rPr lang="en-US" dirty="0"/>
              <a:t> icon in the </a:t>
            </a:r>
            <a:r>
              <a:rPr lang="en-US" b="1" dirty="0"/>
              <a:t>Options</a:t>
            </a:r>
            <a:r>
              <a:rPr lang="en-US" dirty="0"/>
              <a:t> column.</a:t>
            </a:r>
          </a:p>
          <a:p>
            <a:endParaRPr lang="en-US" dirty="0"/>
          </a:p>
        </p:txBody>
      </p:sp>
      <p:pic>
        <p:nvPicPr>
          <p:cNvPr id="5" name="Picture 4">
            <a:extLst>
              <a:ext uri="{FF2B5EF4-FFF2-40B4-BE49-F238E27FC236}">
                <a16:creationId xmlns:a16="http://schemas.microsoft.com/office/drawing/2014/main" id="{F857C40C-A5D1-4C0C-9344-1328E3BAF755}"/>
              </a:ext>
            </a:extLst>
          </p:cNvPr>
          <p:cNvPicPr/>
          <p:nvPr/>
        </p:nvPicPr>
        <p:blipFill>
          <a:blip r:embed="rId2"/>
          <a:stretch>
            <a:fillRect/>
          </a:stretch>
        </p:blipFill>
        <p:spPr>
          <a:xfrm>
            <a:off x="2242915" y="1600157"/>
            <a:ext cx="2021418" cy="1281066"/>
          </a:xfrm>
          <a:prstGeom prst="rect">
            <a:avLst/>
          </a:prstGeom>
        </p:spPr>
      </p:pic>
    </p:spTree>
    <p:extLst>
      <p:ext uri="{BB962C8B-B14F-4D97-AF65-F5344CB8AC3E}">
        <p14:creationId xmlns:p14="http://schemas.microsoft.com/office/powerpoint/2010/main" val="202201575"/>
      </p:ext>
    </p:extLst>
  </p:cSld>
  <p:clrMapOvr>
    <a:masterClrMapping/>
  </p:clrMapOvr>
  <p:transition spd="med">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Profile</a:t>
            </a:r>
          </a:p>
        </p:txBody>
      </p:sp>
      <p:sp>
        <p:nvSpPr>
          <p:cNvPr id="4" name="Text Placeholder 3">
            <a:extLst>
              <a:ext uri="{FF2B5EF4-FFF2-40B4-BE49-F238E27FC236}">
                <a16:creationId xmlns:a16="http://schemas.microsoft.com/office/drawing/2014/main" id="{C15FF047-276A-4611-BB83-BB08D754B33C}"/>
              </a:ext>
            </a:extLst>
          </p:cNvPr>
          <p:cNvSpPr>
            <a:spLocks noGrp="1"/>
          </p:cNvSpPr>
          <p:nvPr>
            <p:ph type="body" sz="quarter" idx="10"/>
          </p:nvPr>
        </p:nvSpPr>
        <p:spPr>
          <a:xfrm>
            <a:off x="876300" y="1130808"/>
            <a:ext cx="7518400" cy="5313124"/>
          </a:xfrm>
        </p:spPr>
        <p:txBody>
          <a:bodyPr>
            <a:normAutofit/>
          </a:bodyPr>
          <a:lstStyle/>
          <a:p>
            <a:r>
              <a:rPr lang="en-US" dirty="0"/>
              <a:t>In the upper portion of the navigation pane, click the </a:t>
            </a:r>
            <a:r>
              <a:rPr lang="en-US" b="1" dirty="0"/>
              <a:t>Profile</a:t>
            </a:r>
            <a:r>
              <a:rPr lang="en-US" dirty="0"/>
              <a:t> link just below the currently signed in user’s name to open the </a:t>
            </a:r>
            <a:r>
              <a:rPr lang="en-US" b="1" dirty="0"/>
              <a:t>Profile</a:t>
            </a:r>
            <a:r>
              <a:rPr lang="en-US" dirty="0"/>
              <a:t> workspace. From this workspace, you can upload a photo, modify your user information and preferences, edit your contact information (if you have been set up as a contact), and change your password.</a:t>
            </a:r>
          </a:p>
          <a:p>
            <a:pPr>
              <a:spcBef>
                <a:spcPts val="600"/>
              </a:spcBef>
            </a:pPr>
            <a:r>
              <a:rPr lang="en-US" sz="1600" dirty="0"/>
              <a:t>Upload Your Photo</a:t>
            </a:r>
          </a:p>
          <a:p>
            <a:pPr marL="400050" indent="-342900">
              <a:buFont typeface="+mj-lt"/>
              <a:buAutoNum type="arabicPeriod"/>
            </a:pPr>
            <a:r>
              <a:rPr lang="en-US" dirty="0"/>
              <a:t>Select </a:t>
            </a:r>
            <a:r>
              <a:rPr lang="en-US" b="1" dirty="0"/>
              <a:t>Profile</a:t>
            </a:r>
            <a:r>
              <a:rPr lang="en-US" dirty="0"/>
              <a:t> in the navigation </a:t>
            </a:r>
            <a:br>
              <a:rPr lang="en-US" dirty="0"/>
            </a:br>
            <a:r>
              <a:rPr lang="en-US" dirty="0"/>
              <a:t>menu (just below your name).</a:t>
            </a:r>
          </a:p>
          <a:p>
            <a:pPr marL="400050" indent="-342900">
              <a:buFont typeface="+mj-lt"/>
              <a:buAutoNum type="arabicPeriod"/>
            </a:pPr>
            <a:r>
              <a:rPr lang="en-US" dirty="0"/>
              <a:t>On the </a:t>
            </a:r>
            <a:r>
              <a:rPr lang="en-US" b="1" dirty="0"/>
              <a:t>Profile</a:t>
            </a:r>
            <a:r>
              <a:rPr lang="en-US" dirty="0"/>
              <a:t> tab, click </a:t>
            </a:r>
            <a:r>
              <a:rPr lang="en-US" b="1" dirty="0"/>
              <a:t>Select File</a:t>
            </a:r>
            <a:r>
              <a:rPr lang="en-US" dirty="0"/>
              <a:t>.</a:t>
            </a:r>
          </a:p>
          <a:p>
            <a:pPr marL="400050" indent="-342900">
              <a:buFont typeface="+mj-lt"/>
              <a:buAutoNum type="arabicPeriod"/>
            </a:pPr>
            <a:r>
              <a:rPr lang="en-US" dirty="0"/>
              <a:t>Navigate to the photo to be uploaded </a:t>
            </a:r>
            <a:br>
              <a:rPr lang="en-US" dirty="0"/>
            </a:br>
            <a:r>
              <a:rPr lang="en-US" dirty="0"/>
              <a:t>and click </a:t>
            </a:r>
            <a:r>
              <a:rPr lang="en-US" b="1" dirty="0"/>
              <a:t>Open</a:t>
            </a:r>
            <a:r>
              <a:rPr lang="en-US" dirty="0"/>
              <a:t>. The photo is uploaded </a:t>
            </a:r>
            <a:br>
              <a:rPr lang="en-US" dirty="0"/>
            </a:br>
            <a:r>
              <a:rPr lang="en-US" dirty="0"/>
              <a:t>and displays next to your name when </a:t>
            </a:r>
            <a:br>
              <a:rPr lang="en-US" dirty="0"/>
            </a:br>
            <a:r>
              <a:rPr lang="en-US" dirty="0"/>
              <a:t>logged into Raptor. </a:t>
            </a:r>
          </a:p>
          <a:p>
            <a:pPr>
              <a:spcBef>
                <a:spcPts val="600"/>
              </a:spcBef>
            </a:pPr>
            <a:r>
              <a:rPr lang="en-US" sz="1600" dirty="0"/>
              <a:t>Modify User Information</a:t>
            </a:r>
          </a:p>
          <a:p>
            <a:pPr marL="400050" indent="-342900">
              <a:buFont typeface="+mj-lt"/>
              <a:buAutoNum type="arabicPeriod"/>
            </a:pPr>
            <a:r>
              <a:rPr lang="en-US" dirty="0"/>
              <a:t>On the </a:t>
            </a:r>
            <a:r>
              <a:rPr lang="en-US" b="1" dirty="0"/>
              <a:t>Profile</a:t>
            </a:r>
            <a:r>
              <a:rPr lang="en-US" dirty="0"/>
              <a:t> tab, you can modify the </a:t>
            </a:r>
            <a:br>
              <a:rPr lang="en-US" dirty="0"/>
            </a:br>
            <a:r>
              <a:rPr lang="en-US" dirty="0"/>
              <a:t>following information:</a:t>
            </a:r>
          </a:p>
          <a:p>
            <a:pPr marL="855663" lvl="2"/>
            <a:r>
              <a:rPr lang="en-US" dirty="0"/>
              <a:t>First Name and Last Name</a:t>
            </a:r>
          </a:p>
          <a:p>
            <a:pPr marL="855663" lvl="2"/>
            <a:r>
              <a:rPr lang="en-US" dirty="0"/>
              <a:t>Preferred Contact Method (only displays if you are defined contact)</a:t>
            </a:r>
          </a:p>
          <a:p>
            <a:pPr marL="855663" lvl="2"/>
            <a:r>
              <a:rPr lang="en-US" dirty="0"/>
              <a:t>Title</a:t>
            </a:r>
          </a:p>
          <a:p>
            <a:pPr marL="855663" lvl="2"/>
            <a:r>
              <a:rPr lang="en-US" dirty="0"/>
              <a:t>Primary Building (only displays if you are defined contact) </a:t>
            </a:r>
          </a:p>
          <a:p>
            <a:pPr marL="855663" lvl="2"/>
            <a:r>
              <a:rPr lang="en-US" dirty="0"/>
              <a:t>Text Messaging Phone (only displays if you are defined contact)</a:t>
            </a:r>
          </a:p>
          <a:p>
            <a:pPr marL="400050" indent="-342900">
              <a:buFont typeface="+mj-lt"/>
              <a:buAutoNum type="arabicPeriod"/>
            </a:pPr>
            <a:r>
              <a:rPr lang="en-US" dirty="0"/>
              <a:t>Click </a:t>
            </a:r>
            <a:r>
              <a:rPr lang="en-US" b="1" dirty="0"/>
              <a:t>Save</a:t>
            </a:r>
            <a:r>
              <a:rPr lang="en-US" dirty="0"/>
              <a:t>.</a:t>
            </a:r>
          </a:p>
          <a:p>
            <a:endParaRPr lang="en-US" dirty="0"/>
          </a:p>
        </p:txBody>
      </p:sp>
      <p:pic>
        <p:nvPicPr>
          <p:cNvPr id="6" name="Picture 5" descr="C:\Users\Diana Laptop\Documents\RAPTOR\User Guide_Raptor v6\Images\ProfilesWorkspac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3232" y="1816154"/>
            <a:ext cx="3959885" cy="2628491"/>
          </a:xfrm>
          <a:prstGeom prst="rect">
            <a:avLst/>
          </a:prstGeom>
          <a:noFill/>
          <a:ln w="0" cmpd="sng">
            <a:noFill/>
            <a:prstDash val="solid"/>
          </a:ln>
        </p:spPr>
      </p:pic>
    </p:spTree>
    <p:extLst>
      <p:ext uri="{BB962C8B-B14F-4D97-AF65-F5344CB8AC3E}">
        <p14:creationId xmlns:p14="http://schemas.microsoft.com/office/powerpoint/2010/main" val="2341702954"/>
      </p:ext>
    </p:extLst>
  </p:cSld>
  <p:clrMapOvr>
    <a:masterClrMapping/>
  </p:clrMapOvr>
  <p:transition spd="med">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 Profile—User Preferences</a:t>
            </a:r>
          </a:p>
        </p:txBody>
      </p:sp>
      <p:sp>
        <p:nvSpPr>
          <p:cNvPr id="4" name="Text Placeholder 3">
            <a:extLst>
              <a:ext uri="{FF2B5EF4-FFF2-40B4-BE49-F238E27FC236}">
                <a16:creationId xmlns:a16="http://schemas.microsoft.com/office/drawing/2014/main" id="{5B22D732-A3B2-466B-A8F9-FF0011599079}"/>
              </a:ext>
            </a:extLst>
          </p:cNvPr>
          <p:cNvSpPr>
            <a:spLocks noGrp="1"/>
          </p:cNvSpPr>
          <p:nvPr>
            <p:ph type="body" sz="quarter" idx="10"/>
          </p:nvPr>
        </p:nvSpPr>
        <p:spPr>
          <a:xfrm>
            <a:off x="876300" y="1148063"/>
            <a:ext cx="7518400" cy="4976692"/>
          </a:xfrm>
        </p:spPr>
        <p:txBody>
          <a:bodyPr>
            <a:normAutofit/>
          </a:bodyPr>
          <a:lstStyle/>
          <a:p>
            <a:r>
              <a:rPr lang="en-US" dirty="0"/>
              <a:t>The </a:t>
            </a:r>
            <a:r>
              <a:rPr lang="en-US" b="1" dirty="0"/>
              <a:t>Preferences</a:t>
            </a:r>
            <a:r>
              <a:rPr lang="en-US" dirty="0"/>
              <a:t> tab on the </a:t>
            </a:r>
            <a:r>
              <a:rPr lang="en-US" b="1" dirty="0"/>
              <a:t>Profile</a:t>
            </a:r>
            <a:r>
              <a:rPr lang="en-US" dirty="0"/>
              <a:t> workspace is used to specify certain user preferences.</a:t>
            </a:r>
          </a:p>
          <a:p>
            <a:endParaRPr lang="en-US" dirty="0"/>
          </a:p>
          <a:p>
            <a:endParaRPr lang="en-US" dirty="0"/>
          </a:p>
          <a:p>
            <a:endParaRPr lang="en-US" dirty="0"/>
          </a:p>
          <a:p>
            <a:endParaRPr lang="en-US" dirty="0"/>
          </a:p>
          <a:p>
            <a:endParaRPr lang="en-US" dirty="0"/>
          </a:p>
          <a:p>
            <a:endParaRPr lang="en-US" dirty="0"/>
          </a:p>
          <a:p>
            <a:endParaRPr lang="en-US" dirty="0"/>
          </a:p>
          <a:p>
            <a:pPr marL="400050" indent="-342900">
              <a:buFont typeface="+mj-lt"/>
              <a:buAutoNum type="arabicPeriod"/>
            </a:pPr>
            <a:r>
              <a:rPr lang="en-US" dirty="0"/>
              <a:t>Click the </a:t>
            </a:r>
            <a:r>
              <a:rPr lang="en-US" b="1" dirty="0"/>
              <a:t>Preferences</a:t>
            </a:r>
            <a:r>
              <a:rPr lang="en-US" dirty="0"/>
              <a:t> tab and specify the following preferences:</a:t>
            </a:r>
          </a:p>
          <a:p>
            <a:pPr marL="855663" lvl="2"/>
            <a:r>
              <a:rPr lang="en-US" b="1" dirty="0"/>
              <a:t>Default Number of Grid Rows</a:t>
            </a:r>
            <a:r>
              <a:rPr lang="en-US" dirty="0"/>
              <a:t> – Select the number of grid rows from the drop-down list. This is the default number of rows that displays on each page in the user interface based on the size of your monitor.</a:t>
            </a:r>
          </a:p>
          <a:p>
            <a:pPr marL="855663" lvl="2"/>
            <a:r>
              <a:rPr lang="en-US" b="1" dirty="0"/>
              <a:t>Building Preference*</a:t>
            </a:r>
            <a:r>
              <a:rPr lang="en-US" dirty="0"/>
              <a:t> – For users who have access to more than one building, select the building that displays as your default. When you log in to Raptor, this building will display in the Building Selector.</a:t>
            </a:r>
          </a:p>
          <a:p>
            <a:pPr marL="855663" lvl="2"/>
            <a:r>
              <a:rPr lang="en-US" b="1" dirty="0"/>
              <a:t>Time Zone* </a:t>
            </a:r>
            <a:r>
              <a:rPr lang="en-US" dirty="0"/>
              <a:t>– Select the time zone for which you would like to view data (typically for customers who have buildings in two or more time zones).</a:t>
            </a:r>
          </a:p>
          <a:p>
            <a:pPr marL="400050" indent="-342900">
              <a:buFont typeface="+mj-lt"/>
              <a:buAutoNum type="arabicPeriod"/>
            </a:pPr>
            <a:r>
              <a:rPr lang="en-US" dirty="0"/>
              <a:t>Click </a:t>
            </a:r>
            <a:r>
              <a:rPr lang="en-US" b="1" dirty="0"/>
              <a:t>Save</a:t>
            </a:r>
            <a:r>
              <a:rPr lang="en-US" dirty="0"/>
              <a:t>.</a:t>
            </a:r>
          </a:p>
          <a:p>
            <a:endParaRPr lang="en-US" dirty="0"/>
          </a:p>
        </p:txBody>
      </p:sp>
      <p:pic>
        <p:nvPicPr>
          <p:cNvPr id="5" name="Picture 4" descr="C:\Users\Diana Laptop\Documents\RAPTOR\User Guide_Raptor v6\Images\Profile_Preferences.png"/>
          <p:cNvPicPr/>
          <p:nvPr/>
        </p:nvPicPr>
        <p:blipFill>
          <a:blip r:embed="rId2">
            <a:extLst>
              <a:ext uri="{28A0092B-C50C-407E-A947-70E740481C1C}">
                <a14:useLocalDpi xmlns:a14="http://schemas.microsoft.com/office/drawing/2010/main" val="0"/>
              </a:ext>
            </a:extLst>
          </a:blip>
          <a:srcRect/>
          <a:stretch>
            <a:fillRect/>
          </a:stretch>
        </p:blipFill>
        <p:spPr bwMode="auto">
          <a:xfrm>
            <a:off x="1035439" y="1543174"/>
            <a:ext cx="5951958" cy="1586364"/>
          </a:xfrm>
          <a:prstGeom prst="rect">
            <a:avLst/>
          </a:prstGeom>
          <a:noFill/>
          <a:ln w="0" cmpd="sng">
            <a:noFill/>
            <a:prstDash val="solid"/>
          </a:ln>
        </p:spPr>
      </p:pic>
    </p:spTree>
    <p:extLst>
      <p:ext uri="{BB962C8B-B14F-4D97-AF65-F5344CB8AC3E}">
        <p14:creationId xmlns:p14="http://schemas.microsoft.com/office/powerpoint/2010/main" val="1917255390"/>
      </p:ext>
    </p:extLst>
  </p:cSld>
  <p:clrMapOvr>
    <a:masterClrMapping/>
  </p:clrMapOvr>
  <p:transition spd="med">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 Profile—Change Password</a:t>
            </a:r>
          </a:p>
        </p:txBody>
      </p:sp>
      <p:sp>
        <p:nvSpPr>
          <p:cNvPr id="4" name="Text Placeholder 3">
            <a:extLst>
              <a:ext uri="{FF2B5EF4-FFF2-40B4-BE49-F238E27FC236}">
                <a16:creationId xmlns:a16="http://schemas.microsoft.com/office/drawing/2014/main" id="{9E55DD16-9FFD-4BB3-9BF6-60F630B96E95}"/>
              </a:ext>
            </a:extLst>
          </p:cNvPr>
          <p:cNvSpPr>
            <a:spLocks noGrp="1"/>
          </p:cNvSpPr>
          <p:nvPr>
            <p:ph type="body" sz="quarter" idx="10"/>
          </p:nvPr>
        </p:nvSpPr>
        <p:spPr>
          <a:xfrm>
            <a:off x="876300" y="1173941"/>
            <a:ext cx="7518400" cy="4993945"/>
          </a:xfrm>
        </p:spPr>
        <p:txBody>
          <a:bodyPr>
            <a:normAutofit/>
          </a:bodyPr>
          <a:lstStyle/>
          <a:p>
            <a:r>
              <a:rPr lang="en-US" dirty="0"/>
              <a:t>Users can change their password at any time from the </a:t>
            </a:r>
            <a:r>
              <a:rPr lang="en-US" b="1" dirty="0"/>
              <a:t>Profile</a:t>
            </a:r>
            <a:r>
              <a:rPr lang="en-US" dirty="0"/>
              <a:t> workspace.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400050" indent="-342900">
              <a:buFont typeface="+mj-lt"/>
              <a:buAutoNum type="arabicPeriod"/>
            </a:pPr>
            <a:r>
              <a:rPr lang="en-US" dirty="0"/>
              <a:t>Click the </a:t>
            </a:r>
            <a:r>
              <a:rPr lang="en-US" b="1" dirty="0"/>
              <a:t>Change Password </a:t>
            </a:r>
            <a:r>
              <a:rPr lang="en-US" dirty="0"/>
              <a:t>tab and enter your </a:t>
            </a:r>
            <a:r>
              <a:rPr lang="en-US" b="1" dirty="0"/>
              <a:t>Current Password </a:t>
            </a:r>
            <a:r>
              <a:rPr lang="en-US" dirty="0"/>
              <a:t>in the text field.</a:t>
            </a:r>
          </a:p>
          <a:p>
            <a:pPr marL="400050" indent="-342900">
              <a:buFont typeface="+mj-lt"/>
              <a:buAutoNum type="arabicPeriod"/>
            </a:pPr>
            <a:r>
              <a:rPr lang="en-US" dirty="0"/>
              <a:t>Enter a </a:t>
            </a:r>
            <a:r>
              <a:rPr lang="en-US" b="1" dirty="0"/>
              <a:t>New Password </a:t>
            </a:r>
            <a:r>
              <a:rPr lang="en-US" dirty="0"/>
              <a:t>in the text field and then re-enter it in the </a:t>
            </a:r>
            <a:r>
              <a:rPr lang="en-US" b="1" dirty="0"/>
              <a:t>Confirm New Password </a:t>
            </a:r>
            <a:r>
              <a:rPr lang="en-US" dirty="0"/>
              <a:t>field.</a:t>
            </a:r>
          </a:p>
          <a:p>
            <a:pPr marL="396875" lvl="2" indent="0">
              <a:buNone/>
            </a:pPr>
            <a:r>
              <a:rPr lang="en-US" b="1" dirty="0"/>
              <a:t>Note: </a:t>
            </a:r>
            <a:r>
              <a:rPr lang="en-US" dirty="0"/>
              <a:t>The password must contain a minimum of 8 characters and must include 1 uppercase character and 1 special character.</a:t>
            </a:r>
          </a:p>
          <a:p>
            <a:pPr marL="400050" indent="-342900">
              <a:buFont typeface="+mj-lt"/>
              <a:buAutoNum type="arabicPeriod"/>
            </a:pPr>
            <a:r>
              <a:rPr lang="en-US" dirty="0"/>
              <a:t>Click </a:t>
            </a:r>
            <a:r>
              <a:rPr lang="en-US" b="1" dirty="0"/>
              <a:t>Change Password</a:t>
            </a:r>
            <a:r>
              <a:rPr lang="en-US" dirty="0"/>
              <a:t>.</a:t>
            </a:r>
          </a:p>
          <a:p>
            <a:endParaRPr lang="en-US" dirty="0"/>
          </a:p>
        </p:txBody>
      </p:sp>
      <p:pic>
        <p:nvPicPr>
          <p:cNvPr id="6" name="Picture 5" descr="C:\Users\Diana Laptop\Documents\RAPTOR\User Guide_Raptor v6\Images\Profile_ChangePassword.png"/>
          <p:cNvPicPr/>
          <p:nvPr/>
        </p:nvPicPr>
        <p:blipFill>
          <a:blip r:embed="rId2">
            <a:extLst>
              <a:ext uri="{28A0092B-C50C-407E-A947-70E740481C1C}">
                <a14:useLocalDpi xmlns:a14="http://schemas.microsoft.com/office/drawing/2010/main" val="0"/>
              </a:ext>
            </a:extLst>
          </a:blip>
          <a:srcRect/>
          <a:stretch>
            <a:fillRect/>
          </a:stretch>
        </p:blipFill>
        <p:spPr bwMode="auto">
          <a:xfrm>
            <a:off x="1296559" y="1500842"/>
            <a:ext cx="3933825" cy="3008714"/>
          </a:xfrm>
          <a:prstGeom prst="rect">
            <a:avLst/>
          </a:prstGeom>
          <a:noFill/>
          <a:ln w="0" cmpd="sng">
            <a:noFill/>
            <a:prstDash val="solid"/>
          </a:ln>
        </p:spPr>
      </p:pic>
    </p:spTree>
    <p:extLst>
      <p:ext uri="{BB962C8B-B14F-4D97-AF65-F5344CB8AC3E}">
        <p14:creationId xmlns:p14="http://schemas.microsoft.com/office/powerpoint/2010/main" val="2157179284"/>
      </p:ext>
    </p:extLst>
  </p:cSld>
  <p:clrMapOvr>
    <a:masterClrMapping/>
  </p:clrMapOvr>
  <p:transition spd="med">
    <p:wipe dir="d"/>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002&quot;&gt;&lt;/object&gt;&lt;object type=&quot;2&quot; unique_id=&quot;10003&quot;&gt;&lt;object type=&quot;3&quot; unique_id=&quot;12359&quot;&gt;&lt;property id=&quot;20148&quot; value=&quot;5&quot;/&gt;&lt;property id=&quot;20300&quot; value=&quot;Slide 109 - &amp;quot;Contact Us&amp;quot;&quot;/&gt;&lt;property id=&quot;20307&quot; value=&quot;445&quot;/&gt;&lt;/object&gt;&lt;object type=&quot;3&quot; unique_id=&quot;14257&quot;&gt;&lt;property id=&quot;20148&quot; value=&quot;5&quot;/&gt;&lt;property id=&quot;20300&quot; value=&quot;Slide 2 - &amp;quot;Overview&amp;quot;&quot;/&gt;&lt;property id=&quot;20307&quot; value=&quot;462&quot;/&gt;&lt;/object&gt;&lt;object type=&quot;3&quot; unique_id=&quot;16668&quot;&gt;&lt;property id=&quot;20148&quot; value=&quot;5&quot;/&gt;&lt;property id=&quot;20300&quot; value=&quot;Slide 5 - &amp;quot;View Client Profile/Building Profile&amp;quot;&quot;/&gt;&lt;property id=&quot;20307&quot; value=&quot;500&quot;/&gt;&lt;/object&gt;&lt;object type=&quot;3&quot; unique_id=&quot;16669&quot;&gt;&lt;property id=&quot;20148&quot; value=&quot;5&quot;/&gt;&lt;property id=&quot;20300&quot; value=&quot;Slide 6 - &amp;quot;Add User Accounts&amp;quot;&quot;/&gt;&lt;property id=&quot;20307&quot; value=&quot;501&quot;/&gt;&lt;/object&gt;&lt;object type=&quot;3&quot; unique_id=&quot;16670&quot;&gt;&lt;property id=&quot;20148&quot; value=&quot;5&quot;/&gt;&lt;property id=&quot;20300&quot; value=&quot;Slide 7 - &amp;quot;Add User Accounts, cont.&amp;quot;&quot;/&gt;&lt;property id=&quot;20307&quot; value=&quot;502&quot;/&gt;&lt;/object&gt;&lt;object type=&quot;3&quot; unique_id=&quot;17440&quot;&gt;&lt;property id=&quot;20148&quot; value=&quot;5&quot;/&gt;&lt;property id=&quot;20300&quot; value=&quot;Slide 13 - &amp;quot;View Logged Activity in Raptor&amp;quot;&quot;/&gt;&lt;property id=&quot;20307&quot; value=&quot;504&quot;/&gt;&lt;/object&gt;&lt;object type=&quot;3&quot; unique_id=&quot;17441&quot;&gt;&lt;property id=&quot;20148&quot; value=&quot;5&quot;/&gt;&lt;property id=&quot;20300&quot; value=&quot;Slide 14 - &amp;quot;View Buildings&amp;quot;&quot;/&gt;&lt;property id=&quot;20307&quot; value=&quot;505&quot;/&gt;&lt;/object&gt;&lt;object type=&quot;3&quot; unique_id=&quot;17442&quot;&gt;&lt;property id=&quot;20148&quot; value=&quot;5&quot;/&gt;&lt;property id=&quot;20300&quot; value=&quot;Slide 89 - &amp;quot;Manage Contacts&amp;quot;&quot;/&gt;&lt;property id=&quot;20307&quot; value=&quot;507&quot;/&gt;&lt;/object&gt;&lt;object type=&quot;3&quot; unique_id=&quot;17443&quot;&gt;&lt;property id=&quot;20148&quot; value=&quot;5&quot;/&gt;&lt;property id=&quot;20300&quot; value=&quot;Slide 90 - &amp;quot;Manage Contacts, cont.&amp;quot;&quot;/&gt;&lt;property id=&quot;20307&quot; value=&quot;508&quot;/&gt;&lt;/object&gt;&lt;object type=&quot;3&quot; unique_id=&quot;17444&quot;&gt;&lt;property id=&quot;20148&quot; value=&quot;5&quot;/&gt;&lt;property id=&quot;20300&quot; value=&quot;Slide 15 - &amp;quot;Manage Alert Settings&amp;quot;&quot;/&gt;&lt;property id=&quot;20307&quot; value=&quot;506&quot;/&gt;&lt;/object&gt;&lt;object type=&quot;3&quot; unique_id=&quot;18019&quot;&gt;&lt;property id=&quot;20148&quot; value=&quot;5&quot;/&gt;&lt;property id=&quot;20300&quot; value=&quot;Slide 16 - &amp;quot;Sex Offender Alert Notifications&amp;quot;&quot;/&gt;&lt;property id=&quot;20307&quot; value=&quot;510&quot;/&gt;&lt;/object&gt;&lt;object type=&quot;3&quot; unique_id=&quot;18415&quot;&gt;&lt;property id=&quot;20148&quot; value=&quot;5&quot;/&gt;&lt;property id=&quot;20300&quot; value=&quot;Slide 17 - &amp;quot;Sex Offender Alert Notifications, cont.&amp;quot;&quot;/&gt;&lt;property id=&quot;20307&quot; value=&quot;511&quot;/&gt;&lt;/object&gt;&lt;object type=&quot;3&quot; unique_id=&quot;18416&quot;&gt;&lt;property id=&quot;20148&quot; value=&quot;5&quot;/&gt;&lt;property id=&quot;20300&quot; value=&quot;Slide 18 - &amp;quot;Custom Alerts – Matching Criteria&amp;quot;&quot;/&gt;&lt;property id=&quot;20307&quot; value=&quot;512&quot;/&gt;&lt;/object&gt;&lt;object type=&quot;3&quot; unique_id=&quot;18417&quot;&gt;&lt;property id=&quot;20148&quot; value=&quot;5&quot;/&gt;&lt;property id=&quot;20300&quot; value=&quot;Slide 19 - &amp;quot;Add Custom Alert&amp;quot;&quot;/&gt;&lt;property id=&quot;20307&quot; value=&quot;513&quot;/&gt;&lt;/object&gt;&lt;object type=&quot;3&quot; unique_id=&quot;18829&quot;&gt;&lt;property id=&quot;20148&quot; value=&quot;5&quot;/&gt;&lt;property id=&quot;20300&quot; value=&quot;Slide 30 - &amp;quot;Enable/Disable Visitor Module&amp;quot;&quot;/&gt;&lt;property id=&quot;20307&quot; value=&quot;515&quot;/&gt;&lt;/object&gt;&lt;object type=&quot;3&quot; unique_id=&quot;18830&quot;&gt;&lt;property id=&quot;20148&quot; value=&quot;5&quot;/&gt;&lt;property id=&quot;20300&quot; value=&quot;Slide 33 - &amp;quot;Visitor Destinations/Reasons for Visit&amp;quot;&quot;/&gt;&lt;property id=&quot;20307&quot; value=&quot;516&quot;/&gt;&lt;/object&gt;&lt;object type=&quot;3&quot; unique_id=&quot;19661&quot;&gt;&lt;property id=&quot;20148&quot; value=&quot;5&quot;/&gt;&lt;property id=&quot;20300&quot; value=&quot;Slide 35 - &amp;quot;Visitor Custom Profile Fields&amp;quot;&quot;/&gt;&lt;property id=&quot;20307&quot; value=&quot;517&quot;/&gt;&lt;/object&gt;&lt;object type=&quot;3&quot; unique_id=&quot;19662&quot;&gt;&lt;property id=&quot;20148&quot; value=&quot;5&quot;/&gt;&lt;property id=&quot;20300&quot; value=&quot;Slide 37 - &amp;quot;Manage Contractor Module Settings&amp;quot;&quot;/&gt;&lt;property id=&quot;20307&quot; value=&quot;518&quot;/&gt;&lt;/object&gt;&lt;object type=&quot;3&quot; unique_id=&quot;19663&quot;&gt;&lt;property id=&quot;20148&quot; value=&quot;5&quot;/&gt;&lt;property id=&quot;20300&quot; value=&quot;Slide 38 - &amp;quot;Enable/Disable Contractor Module&amp;quot;&quot;/&gt;&lt;property id=&quot;20307&quot; value=&quot;519&quot;/&gt;&lt;/object&gt;&lt;object type=&quot;3&quot; unique_id=&quot;19665&quot;&gt;&lt;property id=&quot;20148&quot; value=&quot;5&quot;/&gt;&lt;property id=&quot;20300&quot; value=&quot;Slide 43 - &amp;quot;Manage Companies&amp;quot;&quot;/&gt;&lt;property id=&quot;20307&quot; value=&quot;522&quot;/&gt;&lt;/object&gt;&lt;object type=&quot;3&quot; unique_id=&quot;19666&quot;&gt;&lt;property id=&quot;20148&quot; value=&quot;5&quot;/&gt;&lt;property id=&quot;20300&quot; value=&quot;Slide 44 - &amp;quot;Contractor Custom Profile Fields&amp;quot;&quot;/&gt;&lt;property id=&quot;20307&quot; value=&quot;521&quot;/&gt;&lt;/object&gt;&lt;object type=&quot;3&quot; unique_id=&quot;22358&quot;&gt;&lt;property id=&quot;20148&quot; value=&quot;5&quot;/&gt;&lt;property id=&quot;20300&quot; value=&quot;Slide 26 - &amp;quot;Emergency Buttons&amp;quot;&quot;/&gt;&lt;property id=&quot;20307&quot; value=&quot;548&quot;/&gt;&lt;/object&gt;&lt;object type=&quot;3&quot; unique_id=&quot;22359&quot;&gt;&lt;property id=&quot;20148&quot; value=&quot;5&quot;/&gt;&lt;property id=&quot;20300&quot; value=&quot;Slide 28 - &amp;quot;Emergency Buttons, cont.&amp;quot;&quot;/&gt;&lt;property id=&quot;20307&quot; value=&quot;549&quot;/&gt;&lt;/object&gt;&lt;object type=&quot;3&quot; unique_id=&quot;22583&quot;&gt;&lt;property id=&quot;20148&quot; value=&quot;5&quot;/&gt;&lt;property id=&quot;20300&quot; value=&quot;Slide 46 - &amp;quot;Manage Student Module Settings&amp;quot;&quot;/&gt;&lt;property id=&quot;20307&quot; value=&quot;551&quot;/&gt;&lt;/object&gt;&lt;object type=&quot;3&quot; unique_id=&quot;22584&quot;&gt;&lt;property id=&quot;20148&quot; value=&quot;5&quot;/&gt;&lt;property id=&quot;20300&quot; value=&quot;Slide 47 - &amp;quot;Enable/Disable Student Module&amp;quot;&quot;/&gt;&lt;property id=&quot;20307&quot; value=&quot;552&quot;/&gt;&lt;/object&gt;&lt;object type=&quot;3&quot; unique_id=&quot;22585&quot;&gt;&lt;property id=&quot;20148&quot; value=&quot;5&quot;/&gt;&lt;property id=&quot;20300&quot; value=&quot;Slide 49 - &amp;quot;Student Sign-In/Sign-Out Settings&amp;quot;&quot;/&gt;&lt;property id=&quot;20307&quot; value=&quot;553&quot;/&gt;&lt;/object&gt;&lt;object type=&quot;3&quot; unique_id=&quot;22586&quot;&gt;&lt;property id=&quot;20148&quot; value=&quot;5&quot;/&gt;&lt;property id=&quot;20300&quot; value=&quot;Slide 52 - &amp;quot;Student Sign-In/Sign-Out Reasons&amp;quot;&quot;/&gt;&lt;property id=&quot;20307&quot; value=&quot;554&quot;/&gt;&lt;/object&gt;&lt;object type=&quot;3&quot; unique_id=&quot;22589&quot;&gt;&lt;property id=&quot;20148&quot; value=&quot;5&quot;/&gt;&lt;property id=&quot;20300&quot; value=&quot;Slide 53 - &amp;quot;Student Custom Profile Fields&amp;quot;&quot;/&gt;&lt;property id=&quot;20307&quot; value=&quot;555&quot;/&gt;&lt;/object&gt;&lt;object type=&quot;3&quot; unique_id=&quot;22590&quot;&gt;&lt;property id=&quot;20148&quot; value=&quot;5&quot;/&gt;&lt;property id=&quot;20300&quot; value=&quot;Slide 55 - &amp;quot;Custom Guardian Fields&amp;quot;&quot;/&gt;&lt;property id=&quot;20307&quot; value=&quot;558&quot;/&gt;&lt;/object&gt;&lt;object type=&quot;3&quot; unique_id=&quot;23001&quot;&gt;&lt;property id=&quot;20148&quot; value=&quot;5&quot;/&gt;&lt;property id=&quot;20300&quot; value=&quot;Slide 79 - &amp;quot;Manage Titles&amp;quot;&quot;/&gt;&lt;property id=&quot;20307&quot; value=&quot;559&quot;/&gt;&lt;/object&gt;&lt;object type=&quot;3&quot; unique_id=&quot;23002&quot;&gt;&lt;property id=&quot;20148&quot; value=&quot;5&quot;/&gt;&lt;property id=&quot;20300&quot; value=&quot;Slide 80 - &amp;quot;Manage Kiosk Settings&amp;quot;&quot;/&gt;&lt;property id=&quot;20307&quot; value=&quot;560&quot;/&gt;&lt;/object&gt;&lt;object type=&quot;3&quot; unique_id=&quot;23003&quot;&gt;&lt;property id=&quot;20148&quot; value=&quot;5&quot;/&gt;&lt;property id=&quot;20300&quot; value=&quot;Slide 81 - &amp;quot;Kiosk Settings – Add Profile&amp;quot;&quot;/&gt;&lt;property id=&quot;20307&quot; value=&quot;561&quot;/&gt;&lt;/object&gt;&lt;object type=&quot;3&quot; unique_id=&quot;24801&quot;&gt;&lt;property id=&quot;20148&quot; value=&quot;5&quot;/&gt;&lt;property id=&quot;20300&quot; value=&quot;Slide 3 - &amp;quot;Client Policy&amp;quot;&quot;/&gt;&lt;property id=&quot;20307&quot; value=&quot;575&quot;/&gt;&lt;/object&gt;&lt;object type=&quot;3&quot; unique_id=&quot;24802&quot;&gt;&lt;property id=&quot;20148&quot; value=&quot;5&quot;/&gt;&lt;property id=&quot;20300&quot; value=&quot;Slide 4 - &amp;quot;Client Policy, cont.&amp;quot;&quot;/&gt;&lt;property id=&quot;20307&quot; value=&quot;576&quot;/&gt;&lt;/object&gt;&lt;object type=&quot;3&quot; unique_id=&quot;24803&quot;&gt;&lt;property id=&quot;20148&quot; value=&quot;5&quot;/&gt;&lt;property id=&quot;20300&quot; value=&quot;Slide 29 - &amp;quot;Manage Visitor Module Settings&amp;quot;&quot;/&gt;&lt;property id=&quot;20307&quot; value=&quot;581&quot;/&gt;&lt;/object&gt;&lt;object type=&quot;3&quot; unique_id=&quot;27783&quot;&gt;&lt;property id=&quot;20148&quot; value=&quot;5&quot;/&gt;&lt;property id=&quot;20300&quot; value=&quot;Slide 27 - &amp;quot;Emergency Buttons, Cont.&amp;quot;&quot;/&gt;&lt;property id=&quot;20307&quot; value=&quot;597&quot;/&gt;&lt;/object&gt;&lt;object type=&quot;3&quot; unique_id=&quot;28069&quot;&gt;&lt;property id=&quot;20148&quot; value=&quot;5&quot;/&gt;&lt;property id=&quot;20300&quot; value=&quot;Slide 84 - &amp;quot;Kiosk Settings – Client Policy&amp;quot;&quot;/&gt;&lt;property id=&quot;20307&quot; value=&quot;598&quot;/&gt;&lt;/object&gt;&lt;object type=&quot;3&quot; unique_id=&quot;28454&quot;&gt;&lt;property id=&quot;20148&quot; value=&quot;5&quot;/&gt;&lt;property id=&quot;20300&quot; value=&quot;Slide 85 - &amp;quot;Kiosk Settings – Client Policy, cont.&amp;quot;&quot;/&gt;&lt;property id=&quot;20307&quot; value=&quot;599&quot;/&gt;&lt;/object&gt;&lt;object type=&quot;3&quot; unique_id=&quot;28685&quot;&gt;&lt;property id=&quot;20148&quot; value=&quot;5&quot;/&gt;&lt;property id=&quot;20300&quot; value=&quot;Slide 8 - &amp;quot;Add User As Contact&amp;quot;&quot;/&gt;&lt;property id=&quot;20307&quot; value=&quot;600&quot;/&gt;&lt;/object&gt;&lt;object type=&quot;3&quot; unique_id=&quot;28686&quot;&gt;&lt;property id=&quot;20148&quot; value=&quot;5&quot;/&gt;&lt;property id=&quot;20300&quot; value=&quot;Slide 20 - &amp;quot;Add Custom Alert, cont.&amp;quot;&quot;/&gt;&lt;property id=&quot;20307&quot; value=&quot;601&quot;/&gt;&lt;/object&gt;&lt;object type=&quot;3&quot; unique_id=&quot;28687&quot;&gt;&lt;property id=&quot;20148&quot; value=&quot;5&quot;/&gt;&lt;property id=&quot;20300&quot; value=&quot;Slide 32 - &amp;quot;Visitor Auto Sign-Out Time&amp;quot;&quot;/&gt;&lt;property id=&quot;20307&quot; value=&quot;602&quot;/&gt;&lt;/object&gt;&lt;object type=&quot;3&quot; unique_id=&quot;28928&quot;&gt;&lt;property id=&quot;20148&quot; value=&quot;5&quot;/&gt;&lt;property id=&quot;20300&quot; value=&quot;Slide 36 - &amp;quot;Visitor Custom Sign In Fields&amp;quot;&quot;/&gt;&lt;property id=&quot;20307&quot; value=&quot;603&quot;/&gt;&lt;/object&gt;&lt;object type=&quot;3&quot; unique_id=&quot;28929&quot;&gt;&lt;property id=&quot;20148&quot; value=&quot;5&quot;/&gt;&lt;property id=&quot;20300&quot; value=&quot;Slide 40 - &amp;quot;Contractor Sign-In/Sign-Out Settings&amp;quot;&quot;/&gt;&lt;property id=&quot;20307&quot; value=&quot;604&quot;/&gt;&lt;/object&gt;&lt;object type=&quot;3&quot; unique_id=&quot;28930&quot;&gt;&lt;property id=&quot;20148&quot; value=&quot;5&quot;/&gt;&lt;property id=&quot;20300&quot; value=&quot;Slide 45 - &amp;quot;Contractor Custom Sign-In Fields&amp;quot;&quot;/&gt;&lt;property id=&quot;20307&quot; value=&quot;605&quot;/&gt;&lt;/object&gt;&lt;object type=&quot;3&quot; unique_id=&quot;29495&quot;&gt;&lt;property id=&quot;20148&quot; value=&quot;5&quot;/&gt;&lt;property id=&quot;20300&quot; value=&quot;Slide 50 - &amp;quot;Manage Grades&amp;quot;&quot;/&gt;&lt;property id=&quot;20307&quot; value=&quot;606&quot;/&gt;&lt;/object&gt;&lt;object type=&quot;3&quot; unique_id=&quot;29496&quot;&gt;&lt;property id=&quot;20148&quot; value=&quot;5&quot;/&gt;&lt;property id=&quot;20300&quot; value=&quot;Slide 54 - &amp;quot;Student Custom Sign-In/Out Fields&amp;quot;&quot;/&gt;&lt;property id=&quot;20307&quot; value=&quot;607&quot;/&gt;&lt;/object&gt;&lt;object type=&quot;3&quot; unique_id=&quot;29497&quot;&gt;&lt;property id=&quot;20148&quot; value=&quot;5&quot;/&gt;&lt;property id=&quot;20300&quot; value=&quot;Slide 56 - &amp;quot;Guardian Relationships&amp;quot;&quot;/&gt;&lt;property id=&quot;20307&quot; value=&quot;608&quot;/&gt;&lt;/object&gt;&lt;object type=&quot;3&quot; unique_id=&quot;29498&quot;&gt;&lt;property id=&quot;20148&quot; value=&quot;5&quot;/&gt;&lt;property id=&quot;20300&quot; value=&quot;Slide 57 - &amp;quot;Manage Staff Module Settings&amp;quot;&quot;/&gt;&lt;property id=&quot;20307&quot; value=&quot;609&quot;/&gt;&lt;/object&gt;&lt;object type=&quot;3&quot; unique_id=&quot;29499&quot;&gt;&lt;property id=&quot;20148&quot; value=&quot;5&quot;/&gt;&lt;property id=&quot;20300&quot; value=&quot;Slide 58 - &amp;quot;Enable/Disable Staff Module&amp;quot;&quot;/&gt;&lt;property id=&quot;20307&quot; value=&quot;610&quot;/&gt;&lt;/object&gt;&lt;object type=&quot;3&quot; unique_id=&quot;29500&quot;&gt;&lt;property id=&quot;20148&quot; value=&quot;5&quot;/&gt;&lt;property id=&quot;20300&quot; value=&quot;Slide 61 - &amp;quot;Staff—Kiosk Settings&amp;quot;&quot;/&gt;&lt;property id=&quot;20307&quot; value=&quot;611&quot;/&gt;&lt;/object&gt;&lt;object type=&quot;3&quot; unique_id=&quot;29501&quot;&gt;&lt;property id=&quot;20148&quot; value=&quot;5&quot;/&gt;&lt;property id=&quot;20300&quot; value=&quot;Slide 62 - &amp;quot;Staff Sign-In/Out Destinations/Reasons&amp;quot;&quot;/&gt;&lt;property id=&quot;20307&quot; value=&quot;613&quot;/&gt;&lt;/object&gt;&lt;object type=&quot;3&quot; unique_id=&quot;29503&quot;&gt;&lt;property id=&quot;20148&quot; value=&quot;5&quot;/&gt;&lt;property id=&quot;20300&quot; value=&quot;Slide 63 - &amp;quot;Staff Custom Profile Fields&amp;quot;&quot;/&gt;&lt;property id=&quot;20307&quot; value=&quot;615&quot;/&gt;&lt;/object&gt;&lt;object type=&quot;3&quot; unique_id=&quot;29504&quot;&gt;&lt;property id=&quot;20148&quot; value=&quot;5&quot;/&gt;&lt;property id=&quot;20300&quot; value=&quot;Slide 64 - &amp;quot;Staff Custom Sign-In Fields&amp;quot;&quot;/&gt;&lt;property id=&quot;20307&quot; value=&quot;616&quot;/&gt;&lt;/object&gt;&lt;object type=&quot;3&quot; unique_id=&quot;29692&quot;&gt;&lt;property id=&quot;20148&quot; value=&quot;5&quot;/&gt;&lt;property id=&quot;20300&quot; value=&quot;Slide 83 - &amp;quot;Kiosk Settings – Launch Kiosk&amp;quot;&quot;/&gt;&lt;property id=&quot;20307&quot; value=&quot;617&quot;/&gt;&lt;/object&gt;&lt;object type=&quot;3&quot; unique_id=&quot;30500&quot;&gt;&lt;property id=&quot;20148&quot; value=&quot;5&quot;/&gt;&lt;property id=&quot;20300&quot; value=&quot;Slide 9 - &amp;quot;View User Account Details&amp;quot;&quot;/&gt;&lt;property id=&quot;20307&quot; value=&quot;621&quot;/&gt;&lt;/object&gt;&lt;object type=&quot;3&quot; unique_id=&quot;30501&quot;&gt;&lt;property id=&quot;20148&quot; value=&quot;5&quot;/&gt;&lt;property id=&quot;20300&quot; value=&quot;Slide 10 - &amp;quot;Activate and Deactivate Users&amp;quot;&quot;/&gt;&lt;property id=&quot;20307&quot; value=&quot;622&quot;/&gt;&lt;/object&gt;&lt;object type=&quot;3&quot; unique_id=&quot;30502&quot;&gt;&lt;property id=&quot;20148&quot; value=&quot;5&quot;/&gt;&lt;property id=&quot;20300&quot; value=&quot;Slide 11 - &amp;quot;Reset Password&amp;quot;&quot;/&gt;&lt;property id=&quot;20307&quot; value=&quot;623&quot;/&gt;&lt;/object&gt;&lt;object type=&quot;3&quot; unique_id=&quot;30503&quot;&gt;&lt;property id=&quot;20148&quot; value=&quot;5&quot;/&gt;&lt;property id=&quot;20300&quot; value=&quot;Slide 12 - &amp;quot;Maximum Failed Logins&amp;quot;&quot;/&gt;&lt;property id=&quot;20307&quot; value=&quot;624&quot;/&gt;&lt;/object&gt;&lt;object type=&quot;3&quot; unique_id=&quot;30504&quot;&gt;&lt;property id=&quot;20148&quot; value=&quot;5&quot;/&gt;&lt;property id=&quot;20300&quot; value=&quot;Slide 31 - &amp;quot;Visitors—Enable Capture Camera&amp;quot;&quot;/&gt;&lt;property id=&quot;20307&quot; value=&quot;625&quot;/&gt;&lt;/object&gt;&lt;object type=&quot;3&quot; unique_id=&quot;30713&quot;&gt;&lt;property id=&quot;20148&quot; value=&quot;5&quot;/&gt;&lt;property id=&quot;20300&quot; value=&quot;Slide 60 - &amp;quot;Staff Sign-In/Sign-Out Settings&amp;quot;&quot;/&gt;&lt;property id=&quot;20307&quot; value=&quot;627&quot;/&gt;&lt;/object&gt;&lt;object type=&quot;3&quot; unique_id=&quot;31624&quot;&gt;&lt;property id=&quot;20148&quot; value=&quot;5&quot;/&gt;&lt;property id=&quot;20300&quot; value=&quot;Slide 65 - &amp;quot;Manage Volunteer Module Settings&amp;quot;&quot;/&gt;&lt;property id=&quot;20307&quot; value=&quot;629&quot;/&gt;&lt;/object&gt;&lt;object type=&quot;3&quot; unique_id=&quot;31625&quot;&gt;&lt;property id=&quot;20148&quot; value=&quot;5&quot;/&gt;&lt;property id=&quot;20300&quot; value=&quot;Slide 66 - &amp;quot;Enable/Disable Volunteer Module&amp;quot;&quot;/&gt;&lt;property id=&quot;20307&quot; value=&quot;630&quot;/&gt;&lt;/object&gt;&lt;object type=&quot;3&quot; unique_id=&quot;31626&quot;&gt;&lt;property id=&quot;20148&quot; value=&quot;5&quot;/&gt;&lt;property id=&quot;20300&quot; value=&quot;Slide 67 - &amp;quot;Volunteers—Enable Capture Camera&amp;quot;&quot;/&gt;&lt;property id=&quot;20307&quot; value=&quot;631&quot;/&gt;&lt;/object&gt;&lt;object type=&quot;3&quot; unique_id=&quot;31627&quot;&gt;&lt;property id=&quot;20148&quot; value=&quot;5&quot;/&gt;&lt;property id=&quot;20300&quot; value=&quot;Slide 68 - &amp;quot;Volunteer Sign-In/Sign-Out Settings&amp;quot;&quot;/&gt;&lt;property id=&quot;20307&quot; value=&quot;632&quot;/&gt;&lt;/object&gt;&lt;object type=&quot;3&quot; unique_id=&quot;31629&quot;&gt;&lt;property id=&quot;20148&quot; value=&quot;5&quot;/&gt;&lt;property id=&quot;20300&quot; value=&quot;Slide 71 - &amp;quot;Volunteer Functions&amp;quot;&quot;/&gt;&lt;property id=&quot;20307&quot; value=&quot;634&quot;/&gt;&lt;/object&gt;&lt;object type=&quot;3&quot; unique_id=&quot;31630&quot;&gt;&lt;property id=&quot;20148&quot; value=&quot;5&quot;/&gt;&lt;property id=&quot;20300&quot; value=&quot;Slide 73 - &amp;quot;Volunteer Organizations&amp;quot;&quot;/&gt;&lt;property id=&quot;20307&quot; value=&quot;637&quot;/&gt;&lt;/object&gt;&lt;object type=&quot;3&quot; unique_id=&quot;31631&quot;&gt;&lt;property id=&quot;20148&quot; value=&quot;5&quot;/&gt;&lt;property id=&quot;20300&quot; value=&quot;Slide 77 - &amp;quot;Volunteer Custom Profile Fields&amp;quot;&quot;/&gt;&lt;property id=&quot;20307&quot; value=&quot;635&quot;/&gt;&lt;/object&gt;&lt;object type=&quot;3&quot; unique_id=&quot;31632&quot;&gt;&lt;property id=&quot;20148&quot; value=&quot;5&quot;/&gt;&lt;property id=&quot;20300&quot; value=&quot;Slide 78 - &amp;quot;Volunteer Custom Sign-In Fields&amp;quot;&quot;/&gt;&lt;property id=&quot;20307&quot; value=&quot;636&quot;/&gt;&lt;/object&gt;&lt;object type=&quot;3&quot; unique_id=&quot;32028&quot;&gt;&lt;property id=&quot;20148&quot; value=&quot;5&quot;/&gt;&lt;property id=&quot;20300&quot; value=&quot;Slide 72 - &amp;quot;Volunteer Functions, cont.&amp;quot;&quot;/&gt;&lt;property id=&quot;20307&quot; value=&quot;639&quot;/&gt;&lt;/object&gt;&lt;object type=&quot;3&quot; unique_id=&quot;32029&quot;&gt;&lt;property id=&quot;20148&quot; value=&quot;5&quot;/&gt;&lt;property id=&quot;20300&quot; value=&quot;Slide 74 - &amp;quot;Volunteer Organizations, cont.&amp;quot;&quot;/&gt;&lt;property id=&quot;20307&quot; value=&quot;640&quot;/&gt;&lt;/object&gt;&lt;object type=&quot;3&quot; unique_id=&quot;32030&quot;&gt;&lt;property id=&quot;20148&quot; value=&quot;5&quot;/&gt;&lt;property id=&quot;20300&quot; value=&quot;Slide 76 - &amp;quot;Volunteer Affiliations, cont.&amp;quot;&quot;/&gt;&lt;property id=&quot;20307&quot; value=&quot;638&quot;/&gt;&lt;/object&gt;&lt;object type=&quot;3&quot; unique_id=&quot;33033&quot;&gt;&lt;property id=&quot;20148&quot; value=&quot;5&quot;/&gt;&lt;property id=&quot;20300&quot; value=&quot;Slide 75 - &amp;quot;Volunteer Affiliations&amp;quot;&quot;/&gt;&lt;property id=&quot;20307&quot; value=&quot;641&quot;/&gt;&lt;/object&gt;&lt;object type=&quot;3&quot; unique_id=&quot;33034&quot;&gt;&lt;property id=&quot;20148&quot; value=&quot;5&quot;/&gt;&lt;property id=&quot;20300&quot; value=&quot;Slide 92 - &amp;quot;Maintenance&amp;quot;&quot;/&gt;&lt;property id=&quot;20307&quot; value=&quot;642&quot;/&gt;&lt;/object&gt;&lt;object type=&quot;3&quot; unique_id=&quot;33035&quot;&gt;&lt;property id=&quot;20148&quot; value=&quot;5&quot;/&gt;&lt;property id=&quot;20300&quot; value=&quot;Slide 93 - &amp;quot;Merge Duplicate Records, cont.&amp;quot;&quot;/&gt;&lt;property id=&quot;20307&quot; value=&quot;643&quot;/&gt;&lt;/object&gt;&lt;object type=&quot;3&quot; unique_id=&quot;33291&quot;&gt;&lt;property id=&quot;20148&quot; value=&quot;5&quot;/&gt;&lt;property id=&quot;20300&quot; value=&quot;Slide 23 - &amp;quot;Import Custom Alerts&amp;quot;&quot;/&gt;&lt;property id=&quot;20307&quot; value=&quot;644&quot;/&gt;&lt;/object&gt;&lt;object type=&quot;3&quot; unique_id=&quot;34652&quot;&gt;&lt;property id=&quot;20148&quot; value=&quot;5&quot;/&gt;&lt;property id=&quot;20300&quot; value=&quot;Slide 21 - &amp;quot;Custom Alert Notifications&amp;quot;&quot;/&gt;&lt;property id=&quot;20307&quot; value=&quot;647&quot;/&gt;&lt;/object&gt;&lt;object type=&quot;3&quot; unique_id=&quot;34653&quot;&gt;&lt;property id=&quot;20148&quot; value=&quot;5&quot;/&gt;&lt;property id=&quot;20300&quot; value=&quot;Slide 22 - &amp;quot;Custom Alert Notifications, cont.&amp;quot;&quot;/&gt;&lt;property id=&quot;20307&quot; value=&quot;648&quot;/&gt;&lt;/object&gt;&lt;object type=&quot;3&quot; unique_id=&quot;34654&quot;&gt;&lt;property id=&quot;20148&quot; value=&quot;5&quot;/&gt;&lt;property id=&quot;20300&quot; value=&quot;Slide 24 - &amp;quot;Import Custom Alerts, cont.&amp;quot;&quot;/&gt;&lt;property id=&quot;20307&quot; value=&quot;645&quot;/&gt;&lt;/object&gt;&lt;object type=&quot;3&quot; unique_id=&quot;34655&quot;&gt;&lt;property id=&quot;20148&quot; value=&quot;5&quot;/&gt;&lt;property id=&quot;20300&quot; value=&quot;Slide 25 - &amp;quot;Import Custom Alerts, cont.&amp;quot;&quot;/&gt;&lt;property id=&quot;20307&quot; value=&quot;646&quot;/&gt;&lt;/object&gt;&lt;object type=&quot;3&quot; unique_id=&quot;34656&quot;&gt;&lt;property id=&quot;20148&quot; value=&quot;5&quot;/&gt;&lt;property id=&quot;20300&quot; value=&quot;Slide 34 - &amp;quot;Visitor Destinations/Reasons, cont.&amp;quot;&quot;/&gt;&lt;property id=&quot;20307&quot; value=&quot;649&quot;/&gt;&lt;/object&gt;&lt;object type=&quot;3&quot; unique_id=&quot;34657&quot;&gt;&lt;property id=&quot;20148&quot; value=&quot;5&quot;/&gt;&lt;property id=&quot;20300&quot; value=&quot;Slide 39 - &amp;quot;Contractor—Enable Capture Camera&amp;quot;&quot;/&gt;&lt;property id=&quot;20307&quot; value=&quot;650&quot;/&gt;&lt;/object&gt;&lt;object type=&quot;3&quot; unique_id=&quot;34658&quot;&gt;&lt;property id=&quot;20148&quot; value=&quot;5&quot;/&gt;&lt;property id=&quot;20300&quot; value=&quot;Slide 41 - &amp;quot;Contractor Destinations/Reasons for Visit&amp;quot;&quot;/&gt;&lt;property id=&quot;20307&quot; value=&quot;652&quot;/&gt;&lt;/object&gt;&lt;object type=&quot;3&quot; unique_id=&quot;34659&quot;&gt;&lt;property id=&quot;20148&quot; value=&quot;5&quot;/&gt;&lt;property id=&quot;20300&quot; value=&quot;Slide 42 - &amp;quot;Contractor Destinations/Reasons, cont.&amp;quot;&quot;/&gt;&lt;property id=&quot;20307&quot; value=&quot;651&quot;/&gt;&lt;/object&gt;&lt;object type=&quot;3&quot; unique_id=&quot;34660&quot;&gt;&lt;property id=&quot;20148&quot; value=&quot;5&quot;/&gt;&lt;property id=&quot;20300&quot; value=&quot;Slide 48 - &amp;quot;Allow Duplicate Student ID Numbers&amp;quot;&quot;/&gt;&lt;property id=&quot;20307&quot; value=&quot;653&quot;/&gt;&lt;/object&gt;&lt;object type=&quot;3&quot; unique_id=&quot;34661&quot;&gt;&lt;property id=&quot;20148&quot; value=&quot;5&quot;/&gt;&lt;property id=&quot;20300&quot; value=&quot;Slide 51 - &amp;quot;Manage Grades, cont.&amp;quot;&quot;/&gt;&lt;property id=&quot;20307&quot; value=&quot;654&quot;/&gt;&lt;/object&gt;&lt;object type=&quot;3&quot; unique_id=&quot;34932&quot;&gt;&lt;property id=&quot;20148&quot; value=&quot;5&quot;/&gt;&lt;property id=&quot;20300&quot; value=&quot;Slide 59 - &amp;quot;Allow Duplicate Staff ID Numbers&amp;quot;&quot;/&gt;&lt;property id=&quot;20307&quot; value=&quot;655&quot;/&gt;&lt;/object&gt;&lt;object type=&quot;3&quot; unique_id=&quot;35388&quot;&gt;&lt;property id=&quot;20148&quot; value=&quot;5&quot;/&gt;&lt;property id=&quot;20300&quot; value=&quot;Slide 69 - &amp;quot;Volunteer Application Management&amp;quot;&quot;/&gt;&lt;property id=&quot;20307&quot; value=&quot;656&quot;/&gt;&lt;/object&gt;&lt;object type=&quot;3&quot; unique_id=&quot;35389&quot;&gt;&lt;property id=&quot;20148&quot; value=&quot;5&quot;/&gt;&lt;property id=&quot;20300&quot; value=&quot;Slide 70 - &amp;quot;Volunteer Notification Management&amp;quot;&quot;/&gt;&lt;property id=&quot;20307&quot; value=&quot;657&quot;/&gt;&lt;/object&gt;&lt;object type=&quot;3&quot; unique_id=&quot;36041&quot;&gt;&lt;property id=&quot;20148&quot; value=&quot;5&quot;/&gt;&lt;property id=&quot;20300&quot; value=&quot;Slide 82 - &amp;quot;Kiosk Settings – Add Profile, cont.&amp;quot;&quot;/&gt;&lt;property id=&quot;20307&quot; value=&quot;658&quot;/&gt;&lt;/object&gt;&lt;object type=&quot;3&quot; unique_id=&quot;36042&quot;&gt;&lt;property id=&quot;20148&quot; value=&quot;5&quot;/&gt;&lt;property id=&quot;20300&quot; value=&quot;Slide 86 - &amp;quot;Kiosk Settings – Alert Notification&amp;quot;&quot;/&gt;&lt;property id=&quot;20307&quot; value=&quot;659&quot;/&gt;&lt;/object&gt;&lt;object type=&quot;3&quot; unique_id=&quot;36043&quot;&gt;&lt;property id=&quot;20148&quot; value=&quot;5&quot;/&gt;&lt;property id=&quot;20300&quot; value=&quot;Slide 87 - &amp;quot;Kiosk Settings – Alert Notification&amp;quot;&quot;/&gt;&lt;property id=&quot;20307&quot; value=&quot;660&quot;/&gt;&lt;/object&gt;&lt;object type=&quot;3&quot; unique_id=&quot;36044&quot;&gt;&lt;property id=&quot;20148&quot; value=&quot;5&quot;/&gt;&lt;property id=&quot;20300&quot; value=&quot;Slide 88 - &amp;quot;Kiosk Settings – Alert Notification&amp;quot;&quot;/&gt;&lt;property id=&quot;20307&quot; value=&quot;661&quot;/&gt;&lt;/object&gt;&lt;object type=&quot;3&quot; unique_id=&quot;36045&quot;&gt;&lt;property id=&quot;20148&quot; value=&quot;5&quot;/&gt;&lt;property id=&quot;20300&quot; value=&quot;Slide 91 - &amp;quot;Manage Contacts, cont.&amp;quot;&quot;/&gt;&lt;property id=&quot;20307&quot; value=&quot;662&quot;/&gt;&lt;/object&gt;&lt;object type=&quot;3&quot; unique_id=&quot;36529&quot;&gt;&lt;property id=&quot;20148&quot; value=&quot;5&quot;/&gt;&lt;property id=&quot;20300&quot; value=&quot;Slide 1 - &amp;quot;Raptor University Raptor v6 System Administration&amp;quot;&quot;/&gt;&lt;property id=&quot;20307&quot; value=&quot;663&quot;/&gt;&lt;/object&gt;&lt;object type=&quot;3&quot; unique_id=&quot;38951&quot;&gt;&lt;property id=&quot;20148&quot; value=&quot;5&quot;/&gt;&lt;property id=&quot;20300&quot; value=&quot;Slide 94 - &amp;quot;Roles and Permissions&amp;quot;&quot;/&gt;&lt;property id=&quot;20307&quot; value=&quot;664&quot;/&gt;&lt;/object&gt;&lt;object type=&quot;3&quot; unique_id=&quot;38952&quot;&gt;&lt;property id=&quot;20148&quot; value=&quot;5&quot;/&gt;&lt;property id=&quot;20300&quot; value=&quot;Slide 95 - &amp;quot;Understanding User Accounts (Roles)&amp;quot;&quot;/&gt;&lt;property id=&quot;20307&quot; value=&quot;665&quot;/&gt;&lt;/object&gt;&lt;object type=&quot;3&quot; unique_id=&quot;38953&quot;&gt;&lt;property id=&quot;20148&quot; value=&quot;5&quot;/&gt;&lt;property id=&quot;20300&quot; value=&quot;Slide 96 - &amp;quot;User Accounts, cont.&amp;quot;&quot;/&gt;&lt;property id=&quot;20307&quot; value=&quot;666&quot;/&gt;&lt;/object&gt;&lt;object type=&quot;3&quot; unique_id=&quot;38954&quot;&gt;&lt;property id=&quot;20148&quot; value=&quot;5&quot;/&gt;&lt;property id=&quot;20300&quot; value=&quot;Slide 97 - &amp;quot;Understanding Permissions&amp;quot;&quot;/&gt;&lt;property id=&quot;20307&quot; value=&quot;667&quot;/&gt;&lt;/object&gt;&lt;object type=&quot;3&quot; unique_id=&quot;38955&quot;&gt;&lt;property id=&quot;20148&quot; value=&quot;5&quot;/&gt;&lt;property id=&quot;20300&quot; value=&quot;Slide 98 - &amp;quot;Administration Permissions&amp;quot;&quot;/&gt;&lt;property id=&quot;20307&quot; value=&quot;668&quot;/&gt;&lt;/object&gt;&lt;object type=&quot;3&quot; unique_id=&quot;38956&quot;&gt;&lt;property id=&quot;20148&quot; value=&quot;5&quot;/&gt;&lt;property id=&quot;20300&quot; value=&quot;Slide 99 - &amp;quot;Administration Permissions, cont.&amp;quot;&quot;/&gt;&lt;property id=&quot;20307&quot; value=&quot;669&quot;/&gt;&lt;/object&gt;&lt;object type=&quot;3&quot; unique_id=&quot;38957&quot;&gt;&lt;property id=&quot;20148&quot; value=&quot;5&quot;/&gt;&lt;property id=&quot;20300&quot; value=&quot;Slide 100 - &amp;quot;Visitor Permissions&amp;quot;&quot;/&gt;&lt;property id=&quot;20307&quot; value=&quot;670&quot;/&gt;&lt;/object&gt;&lt;object type=&quot;3&quot; unique_id=&quot;38958&quot;&gt;&lt;property id=&quot;20148&quot; value=&quot;5&quot;/&gt;&lt;property id=&quot;20300&quot; value=&quot;Slide 101 - &amp;quot;Contractor Permissions&amp;quot;&quot;/&gt;&lt;property id=&quot;20307&quot; value=&quot;671&quot;/&gt;&lt;/object&gt;&lt;object type=&quot;3&quot; unique_id=&quot;38959&quot;&gt;&lt;property id=&quot;20148&quot; value=&quot;5&quot;/&gt;&lt;property id=&quot;20300&quot; value=&quot;Slide 102 - &amp;quot;Student Permissions&amp;quot;&quot;/&gt;&lt;property id=&quot;20307&quot; value=&quot;672&quot;/&gt;&lt;/object&gt;&lt;object type=&quot;3&quot; unique_id=&quot;38960&quot;&gt;&lt;property id=&quot;20148&quot; value=&quot;5&quot;/&gt;&lt;property id=&quot;20300&quot; value=&quot;Slide 103 - &amp;quot;Student Permissions, cont.&amp;quot;&quot;/&gt;&lt;property id=&quot;20307&quot; value=&quot;673&quot;/&gt;&lt;/object&gt;&lt;object type=&quot;3&quot; unique_id=&quot;38961&quot;&gt;&lt;property id=&quot;20148&quot; value=&quot;5&quot;/&gt;&lt;property id=&quot;20300&quot; value=&quot;Slide 104 - &amp;quot;Staff Permissions&amp;quot;&quot;/&gt;&lt;property id=&quot;20307&quot; value=&quot;674&quot;/&gt;&lt;/object&gt;&lt;object type=&quot;3&quot; unique_id=&quot;38962&quot;&gt;&lt;property id=&quot;20148&quot; value=&quot;5&quot;/&gt;&lt;property id=&quot;20300&quot; value=&quot;Slide 105 - &amp;quot;Volunteer Permissions&amp;quot;&quot;/&gt;&lt;property id=&quot;20307&quot; value=&quot;675&quot;/&gt;&lt;/object&gt;&lt;object type=&quot;3&quot; unique_id=&quot;38963&quot;&gt;&lt;property id=&quot;20148&quot; value=&quot;5&quot;/&gt;&lt;property id=&quot;20300&quot; value=&quot;Slide 106 - &amp;quot;Volunteer Permissions, cont.&amp;quot;&quot;/&gt;&lt;property id=&quot;20307&quot; value=&quot;676&quot;/&gt;&lt;/object&gt;&lt;object type=&quot;3&quot; unique_id=&quot;38964&quot;&gt;&lt;property id=&quot;20148&quot; value=&quot;5&quot;/&gt;&lt;property id=&quot;20300&quot; value=&quot;Slide 107 - &amp;quot;Volunteer Permissions, cont.&amp;quot;&quot;/&gt;&lt;property id=&quot;20307&quot; value=&quot;677&quot;/&gt;&lt;/object&gt;&lt;object type=&quot;3&quot; unique_id=&quot;38965&quot;&gt;&lt;property id=&quot;20148&quot; value=&quot;5&quot;/&gt;&lt;property id=&quot;20300&quot; value=&quot;Slide 108 - &amp;quot;Other Permissions&amp;quot;&quot;/&gt;&lt;property id=&quot;20307&quot; value=&quot;678&quot;/&gt;&lt;/object&gt;&lt;/object&gt;&lt;/object&gt;&lt;/database&gt;"/>
  <p:tag name="SECTOMILLISECCONVERTED" val="1"/>
</p:tagLst>
</file>

<file path=ppt/theme/theme1.xml><?xml version="1.0" encoding="utf-8"?>
<a:theme xmlns:a="http://schemas.openxmlformats.org/drawingml/2006/main" name="Retrospect">
  <a:themeElements>
    <a:clrScheme name="Raptor New Orange">
      <a:dk1>
        <a:sysClr val="windowText" lastClr="000000"/>
      </a:dk1>
      <a:lt1>
        <a:sysClr val="window" lastClr="FFFFFF"/>
      </a:lt1>
      <a:dk2>
        <a:srgbClr val="000000"/>
      </a:dk2>
      <a:lt2>
        <a:srgbClr val="EEECE1"/>
      </a:lt2>
      <a:accent1>
        <a:srgbClr val="000000"/>
      </a:accent1>
      <a:accent2>
        <a:srgbClr val="000000"/>
      </a:accent2>
      <a:accent3>
        <a:srgbClr val="000000"/>
      </a:accent3>
      <a:accent4>
        <a:srgbClr val="000000"/>
      </a:accent4>
      <a:accent5>
        <a:srgbClr val="000000"/>
      </a:accent5>
      <a:accent6>
        <a:srgbClr val="FAA21B"/>
      </a:accent6>
      <a:hlink>
        <a:srgbClr val="000000"/>
      </a:hlink>
      <a:folHlink>
        <a:srgbClr val="59595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aptor University Template.potx" id="{05FCC996-BD0D-4671-A989-60E16DCF8CC1}" vid="{EB8C5751-8579-4DAA-8787-688AD17E071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0E5B0485A549234EB9DBE43F130C0E5B" ma:contentTypeVersion="2" ma:contentTypeDescription="Create a new document." ma:contentTypeScope="" ma:versionID="27b81218a45e989c4f2384c9d718ad02">
  <xsd:schema xmlns:xsd="http://www.w3.org/2001/XMLSchema" xmlns:xs="http://www.w3.org/2001/XMLSchema" xmlns:p="http://schemas.microsoft.com/office/2006/metadata/properties" xmlns:ns2="138b4b46-1739-4047-96b4-9c7565d2c3c7" targetNamespace="http://schemas.microsoft.com/office/2006/metadata/properties" ma:root="true" ma:fieldsID="9ee16c8db1422b285322bbbf4ba52b59" ns2:_="">
    <xsd:import namespace="138b4b46-1739-4047-96b4-9c7565d2c3c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8b4b46-1739-4047-96b4-9c7565d2c3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CF3E21-9AE1-4C4A-86D2-B3B5FF742D5C}">
  <ds:schemaRefs>
    <ds:schemaRef ds:uri="http://schemas.microsoft.com/office/2006/metadata/longProperties"/>
  </ds:schemaRefs>
</ds:datastoreItem>
</file>

<file path=customXml/itemProps2.xml><?xml version="1.0" encoding="utf-8"?>
<ds:datastoreItem xmlns:ds="http://schemas.openxmlformats.org/officeDocument/2006/customXml" ds:itemID="{6D93F833-686F-45F7-98BE-1B5D576F5794}">
  <ds:schemaRefs>
    <ds:schemaRef ds:uri="http://schemas.microsoft.com/sharepoint/v3/contenttype/forms"/>
  </ds:schemaRefs>
</ds:datastoreItem>
</file>

<file path=customXml/itemProps3.xml><?xml version="1.0" encoding="utf-8"?>
<ds:datastoreItem xmlns:ds="http://schemas.openxmlformats.org/officeDocument/2006/customXml" ds:itemID="{D095F5FC-B679-4475-BD8D-E679E269423C}">
  <ds:schemaRefs>
    <ds:schemaRef ds:uri="http://purl.org/dc/dcmitype/"/>
    <ds:schemaRef ds:uri="http://schemas.microsoft.com/office/infopath/2007/PartnerControls"/>
    <ds:schemaRef ds:uri="c37f324c-d1b2-45e0-b41a-e36b9fd30e74"/>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BDF31B27-A4FF-43A9-B48F-5DE3FA7CFA7E}"/>
</file>

<file path=docProps/app.xml><?xml version="1.0" encoding="utf-8"?>
<Properties xmlns="http://schemas.openxmlformats.org/officeDocument/2006/extended-properties" xmlns:vt="http://schemas.openxmlformats.org/officeDocument/2006/docPropsVTypes">
  <Template/>
  <TotalTime>23082</TotalTime>
  <Words>3817</Words>
  <Application>Microsoft Office PowerPoint</Application>
  <PresentationFormat>On-screen Show (4:3)</PresentationFormat>
  <Paragraphs>422</Paragraphs>
  <Slides>36</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Courier New</vt:lpstr>
      <vt:lpstr>raptor-v6</vt:lpstr>
      <vt:lpstr>Wingdings</vt:lpstr>
      <vt:lpstr>Retrospect</vt:lpstr>
      <vt:lpstr>Raptor University Raptor v6.1.7 Entry Admin Training</vt:lpstr>
      <vt:lpstr>Agenda</vt:lpstr>
      <vt:lpstr>Raptor Log In and Log Out</vt:lpstr>
      <vt:lpstr>Request Forgotten Password/Username</vt:lpstr>
      <vt:lpstr>Understanding Raptor Interface</vt:lpstr>
      <vt:lpstr>Building Selector</vt:lpstr>
      <vt:lpstr>User Profile</vt:lpstr>
      <vt:lpstr>User Profile—User Preferences</vt:lpstr>
      <vt:lpstr>User Profile—Change Password</vt:lpstr>
      <vt:lpstr>Visitor Dashboard</vt:lpstr>
      <vt:lpstr>Sign-In Procedures</vt:lpstr>
      <vt:lpstr>Sign In – Scan 1D Barcode</vt:lpstr>
      <vt:lpstr>Sign In – Scan ID</vt:lpstr>
      <vt:lpstr>Sign In – Scan ID, cont.</vt:lpstr>
      <vt:lpstr>Sign In – Find</vt:lpstr>
      <vt:lpstr>Sign In – Find, cont.</vt:lpstr>
      <vt:lpstr>Sign In – Find, cont.</vt:lpstr>
      <vt:lpstr>Sign In – Manual Entry</vt:lpstr>
      <vt:lpstr>Possible Offender or Custom Alert</vt:lpstr>
      <vt:lpstr>Possible Offender or Custom Alert, cont.</vt:lpstr>
      <vt:lpstr>Tardy Alerts</vt:lpstr>
      <vt:lpstr>Tardy Alerts, cont.</vt:lpstr>
      <vt:lpstr>Sign-Out Procedures</vt:lpstr>
      <vt:lpstr>Sign Out Students</vt:lpstr>
      <vt:lpstr>Sign Out Students, cont.</vt:lpstr>
      <vt:lpstr>Sign Out Students, cont.</vt:lpstr>
      <vt:lpstr>Visitors Workspace</vt:lpstr>
      <vt:lpstr>Currently Signed In Visitors</vt:lpstr>
      <vt:lpstr>Delayed Sign In and Sign Out</vt:lpstr>
      <vt:lpstr>Batch Printing</vt:lpstr>
      <vt:lpstr>Batch Printing, cont.</vt:lpstr>
      <vt:lpstr>Execute Batch Printing</vt:lpstr>
      <vt:lpstr>Cloning Batch Print Job</vt:lpstr>
      <vt:lpstr>Generating Reports</vt:lpstr>
      <vt:lpstr>Raptor Support Center</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Raptor System</dc:title>
  <dc:creator>Diana Bradbery</dc:creator>
  <cp:keywords/>
  <cp:lastModifiedBy>Diana Dare</cp:lastModifiedBy>
  <cp:revision>1339</cp:revision>
  <cp:lastPrinted>2016-09-08T19:33:16Z</cp:lastPrinted>
  <dcterms:created xsi:type="dcterms:W3CDTF">2015-03-14T23:45:55Z</dcterms:created>
  <dcterms:modified xsi:type="dcterms:W3CDTF">2019-01-10T16:35:57Z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TC102562729990</vt:lpwstr>
  </property>
  <property fmtid="{D5CDD505-2E9C-101B-9397-08002B2CF9AE}" pid="3" name="ContentTypeId">
    <vt:lpwstr>0x0101000E5B0485A549234EB9DBE43F130C0E5B</vt:lpwstr>
  </property>
</Properties>
</file>